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35"/>
  </p:notesMasterIdLst>
  <p:handoutMasterIdLst>
    <p:handoutMasterId r:id="rId36"/>
  </p:handoutMasterIdLst>
  <p:sldIdLst>
    <p:sldId id="256" r:id="rId5"/>
    <p:sldId id="263" r:id="rId6"/>
    <p:sldId id="257" r:id="rId7"/>
    <p:sldId id="258" r:id="rId8"/>
    <p:sldId id="284" r:id="rId9"/>
    <p:sldId id="285" r:id="rId10"/>
    <p:sldId id="286" r:id="rId11"/>
    <p:sldId id="287" r:id="rId12"/>
    <p:sldId id="283" r:id="rId13"/>
    <p:sldId id="260" r:id="rId14"/>
    <p:sldId id="261" r:id="rId15"/>
    <p:sldId id="280" r:id="rId16"/>
    <p:sldId id="278" r:id="rId17"/>
    <p:sldId id="288" r:id="rId18"/>
    <p:sldId id="262" r:id="rId19"/>
    <p:sldId id="264" r:id="rId20"/>
    <p:sldId id="279" r:id="rId21"/>
    <p:sldId id="267" r:id="rId22"/>
    <p:sldId id="266" r:id="rId23"/>
    <p:sldId id="265" r:id="rId24"/>
    <p:sldId id="268" r:id="rId25"/>
    <p:sldId id="273" r:id="rId26"/>
    <p:sldId id="274" r:id="rId27"/>
    <p:sldId id="275" r:id="rId28"/>
    <p:sldId id="269" r:id="rId29"/>
    <p:sldId id="276" r:id="rId30"/>
    <p:sldId id="277" r:id="rId31"/>
    <p:sldId id="270" r:id="rId32"/>
    <p:sldId id="271" r:id="rId33"/>
    <p:sldId id="272"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5DFFF"/>
    <a:srgbClr val="61D6FF"/>
    <a:srgbClr val="33624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68144" autoAdjust="0"/>
  </p:normalViewPr>
  <p:slideViewPr>
    <p:cSldViewPr snapToGrid="0" showGuides="1">
      <p:cViewPr varScale="1">
        <p:scale>
          <a:sx n="53" d="100"/>
          <a:sy n="53" d="100"/>
        </p:scale>
        <p:origin x="1166" y="269"/>
      </p:cViewPr>
      <p:guideLst>
        <p:guide orient="horz" pos="2160"/>
        <p:guide pos="3840"/>
      </p:guideLst>
    </p:cSldViewPr>
  </p:slideViewPr>
  <p:notesTextViewPr>
    <p:cViewPr>
      <p:scale>
        <a:sx n="100" d="100"/>
        <a:sy n="100" d="100"/>
      </p:scale>
      <p:origin x="0" y="0"/>
    </p:cViewPr>
  </p:notesTextViewPr>
  <p:notesViewPr>
    <p:cSldViewPr snapToGrid="0">
      <p:cViewPr varScale="1">
        <p:scale>
          <a:sx n="58" d="100"/>
          <a:sy n="58" d="100"/>
        </p:scale>
        <p:origin x="2965" y="4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heme" Target="theme/theme1.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notesMaster" Target="notesMasters/notesMaster1.xml"/><Relationship Id="rId8" Type="http://schemas.openxmlformats.org/officeDocument/2006/relationships/slide" Target="slides/slide4.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2BC2305-9043-45AE-B8A1-6062D50396A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B8878E2A-85D5-4000-9B88-C859F52C622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3ADE46C-81A1-43FB-B8E4-2C816F921C1C}" type="datetimeFigureOut">
              <a:rPr lang="en-US" smtClean="0"/>
              <a:t>9/20/2025</a:t>
            </a:fld>
            <a:endParaRPr lang="en-US" dirty="0"/>
          </a:p>
        </p:txBody>
      </p:sp>
      <p:sp>
        <p:nvSpPr>
          <p:cNvPr id="4" name="Footer Placeholder 3">
            <a:extLst>
              <a:ext uri="{FF2B5EF4-FFF2-40B4-BE49-F238E27FC236}">
                <a16:creationId xmlns:a16="http://schemas.microsoft.com/office/drawing/2014/main" id="{043B4D7C-FE5D-4098-B2E3-E316DB9314A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1458A0E0-112E-4F75-AC4A-C0B7F1AD585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0ACE16A-B08D-4117-9FC3-8F9667F4514B}" type="slidenum">
              <a:rPr lang="en-US" smtClean="0"/>
              <a:t>‹#›</a:t>
            </a:fld>
            <a:endParaRPr lang="en-US" dirty="0"/>
          </a:p>
        </p:txBody>
      </p:sp>
    </p:spTree>
    <p:extLst>
      <p:ext uri="{BB962C8B-B14F-4D97-AF65-F5344CB8AC3E}">
        <p14:creationId xmlns:p14="http://schemas.microsoft.com/office/powerpoint/2010/main" val="408222404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A32EB95-E92B-4DBE-A5E5-BAD87330878F}" type="datetimeFigureOut">
              <a:rPr lang="en-US" smtClean="0"/>
              <a:t>9/20/2025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4367C96-DDCA-4867-8F69-39EABFA21D53}" type="slidenum">
              <a:rPr lang="en-US" smtClean="0"/>
              <a:t>‹#›</a:t>
            </a:fld>
            <a:endParaRPr lang="en-US" dirty="0"/>
          </a:p>
        </p:txBody>
      </p:sp>
    </p:spTree>
    <p:extLst>
      <p:ext uri="{BB962C8B-B14F-4D97-AF65-F5344CB8AC3E}">
        <p14:creationId xmlns:p14="http://schemas.microsoft.com/office/powerpoint/2010/main" val="9303429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wave.webaim.org/extension/"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possibility.teledyneimaging.com/invisible-becomes-visible/"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www.air.org/resource/report/hidden-market-purchasing-power-working-age-adults-disabilities"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4367C96-DDCA-4867-8F69-39EABFA21D53}" type="slidenum">
              <a:rPr lang="en-US" smtClean="0"/>
              <a:t>1</a:t>
            </a:fld>
            <a:endParaRPr lang="en-US" dirty="0"/>
          </a:p>
        </p:txBody>
      </p:sp>
    </p:spTree>
    <p:extLst>
      <p:ext uri="{BB962C8B-B14F-4D97-AF65-F5344CB8AC3E}">
        <p14:creationId xmlns:p14="http://schemas.microsoft.com/office/powerpoint/2010/main" val="1003953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0F60E3-DBCC-41F5-8295-DE4FBE28B55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787347F-7B78-7988-3C63-BEF2722DE7D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B924144-6C26-136A-A462-F5F6A74A8BB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dirty="0"/>
              <a:t>US Regulations: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Americans with Disabilities Act (ADA)</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Section 508 of the Rehabilitation Act of 1973 (USA)</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Section 255 of the Communications Act (USA)</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dirty="0"/>
              <a:t>UK / EU Regulations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Equality Act 2010 (EQA)</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Public Sector Bodies (Websites and Mobile Applications) (No. 2) Accessibility Regulations 2018</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European Accessibility Act (EAA)</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dirty="0"/>
              <a:t>Canada Regulations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Accessibility for Ontarians with Disabilities Act (AODA)</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dirty="0"/>
              <a:t>US Guidelines/Standards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Accessible Electronic Documents Community of Practice (AED COP) – Guidelines and testing instructions for ensuring accessible documents that are Section 508 compliant.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dirty="0"/>
          </a:p>
          <a:p>
            <a:r>
              <a:rPr lang="en-US" dirty="0"/>
              <a:t>World Wide Web Consortium (W3C) Guidelines include:</a:t>
            </a:r>
          </a:p>
          <a:p>
            <a:pPr marL="171450" indent="-171450">
              <a:buFont typeface="Arial" panose="020B0604020202020204" pitchFamily="34" charset="0"/>
              <a:buChar char="•"/>
            </a:pPr>
            <a:r>
              <a:rPr lang="en-US" dirty="0"/>
              <a:t>Authoring Tools Accessibility Guidelines (ATAG)</a:t>
            </a:r>
          </a:p>
          <a:p>
            <a:pPr marL="171450" indent="-171450">
              <a:buFont typeface="Arial" panose="020B0604020202020204" pitchFamily="34" charset="0"/>
              <a:buChar char="•"/>
            </a:pPr>
            <a:r>
              <a:rPr lang="en-US" dirty="0"/>
              <a:t>User Agent Accessibility Guidelines (UAAG)</a:t>
            </a:r>
            <a:endParaRPr lang="en-US" sz="1200" dirty="0"/>
          </a:p>
          <a:p>
            <a:pPr marL="171450" indent="-171450">
              <a:buFont typeface="Arial" panose="020B0604020202020204" pitchFamily="34" charset="0"/>
              <a:buChar char="•"/>
            </a:pPr>
            <a:r>
              <a:rPr lang="en-US" sz="1200" dirty="0"/>
              <a:t>Accessible Rich Internet Applications (ARIA)</a:t>
            </a:r>
          </a:p>
          <a:p>
            <a:pPr marL="171450" indent="-171450">
              <a:buFont typeface="Arial" panose="020B0604020202020204" pitchFamily="34" charset="0"/>
              <a:buChar char="•"/>
            </a:pPr>
            <a:endParaRPr lang="en-US" sz="1200" dirty="0"/>
          </a:p>
          <a:p>
            <a:pPr marL="0" indent="0">
              <a:buFont typeface="Arial" panose="020B0604020202020204" pitchFamily="34" charset="0"/>
              <a:buNone/>
            </a:pPr>
            <a:r>
              <a:rPr lang="en-US" sz="1200" dirty="0"/>
              <a:t>ISO Standards:</a:t>
            </a:r>
          </a:p>
          <a:p>
            <a:pPr marL="171450" lvl="0" indent="-171450">
              <a:buFont typeface="Arial" panose="020B0604020202020204" pitchFamily="34" charset="0"/>
              <a:buChar char="•"/>
            </a:pPr>
            <a:r>
              <a:rPr lang="en-US" sz="1200" dirty="0"/>
              <a:t>ISO/IEC Guide 71: Guide for addressing accessibility in standards</a:t>
            </a:r>
          </a:p>
          <a:p>
            <a:pPr marL="171450" lvl="0" indent="-171450">
              <a:buFont typeface="Arial" panose="020B0604020202020204" pitchFamily="34" charset="0"/>
              <a:buChar char="•"/>
            </a:pPr>
            <a:r>
              <a:rPr lang="en-US" sz="1200" dirty="0"/>
              <a:t>ISO/TR 22411: Ergonomics data for use in the application of ISO/IEC Guide 71:2014</a:t>
            </a:r>
          </a:p>
          <a:p>
            <a:pPr marL="171450" lvl="0" indent="-171450">
              <a:buFont typeface="Arial" panose="020B0604020202020204" pitchFamily="34" charset="0"/>
              <a:buChar char="•"/>
            </a:pPr>
            <a:r>
              <a:rPr lang="en-US" sz="1200" dirty="0"/>
              <a:t>ISO 30071-1: Digital accessibility standard</a:t>
            </a:r>
          </a:p>
          <a:p>
            <a:pPr marL="171450" lvl="0" indent="-171450">
              <a:buFont typeface="Arial" panose="020B0604020202020204" pitchFamily="34" charset="0"/>
              <a:buChar char="•"/>
            </a:pPr>
            <a:r>
              <a:rPr lang="en-US" sz="1200" dirty="0"/>
              <a:t>ISO 21542: Building construction — Accessibility and usability of the built environment</a:t>
            </a:r>
          </a:p>
        </p:txBody>
      </p:sp>
      <p:sp>
        <p:nvSpPr>
          <p:cNvPr id="4" name="Slide Number Placeholder 3">
            <a:extLst>
              <a:ext uri="{FF2B5EF4-FFF2-40B4-BE49-F238E27FC236}">
                <a16:creationId xmlns:a16="http://schemas.microsoft.com/office/drawing/2014/main" id="{3EBE0C8A-185F-F139-92E6-E7BF2320022C}"/>
              </a:ext>
            </a:extLst>
          </p:cNvPr>
          <p:cNvSpPr>
            <a:spLocks noGrp="1"/>
          </p:cNvSpPr>
          <p:nvPr>
            <p:ph type="sldNum" sz="quarter" idx="5"/>
          </p:nvPr>
        </p:nvSpPr>
        <p:spPr/>
        <p:txBody>
          <a:bodyPr/>
          <a:lstStyle/>
          <a:p>
            <a:fld id="{F4367C96-DDCA-4867-8F69-39EABFA21D53}" type="slidenum">
              <a:rPr lang="en-US" smtClean="0"/>
              <a:t>12</a:t>
            </a:fld>
            <a:endParaRPr lang="en-US" dirty="0"/>
          </a:p>
        </p:txBody>
      </p:sp>
    </p:spTree>
    <p:extLst>
      <p:ext uri="{BB962C8B-B14F-4D97-AF65-F5344CB8AC3E}">
        <p14:creationId xmlns:p14="http://schemas.microsoft.com/office/powerpoint/2010/main" val="19764970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solidFill>
                  <a:srgbClr val="2A2B2D"/>
                </a:solidFill>
                <a:effectLst/>
                <a:latin typeface="itc-giovanni"/>
              </a:rPr>
              <a:t>“The original Disability Pride flag was created in 2019 by writer Ann Magill, who has cerebral palsy.”</a:t>
            </a:r>
          </a:p>
          <a:p>
            <a:pPr marL="171450" indent="-171450" algn="l">
              <a:buFont typeface="Arial" panose="020B0604020202020204" pitchFamily="34" charset="0"/>
              <a:buChar char="•"/>
            </a:pPr>
            <a:r>
              <a:rPr lang="en-US" b="0" i="0" dirty="0">
                <a:solidFill>
                  <a:srgbClr val="2A2B2D"/>
                </a:solidFill>
                <a:effectLst/>
                <a:latin typeface="itc-giovanni"/>
              </a:rPr>
              <a:t>“The flag featured brightly colored zigzagging stripes over a black background. The zigzag represented how people with disabilities have to maneuver around all the barriers they face. </a:t>
            </a:r>
          </a:p>
          <a:p>
            <a:pPr marL="171450" indent="-171450" algn="l">
              <a:buFont typeface="Arial" panose="020B0604020202020204" pitchFamily="34" charset="0"/>
              <a:buChar char="•"/>
            </a:pPr>
            <a:r>
              <a:rPr lang="en-US" b="0" i="0" dirty="0">
                <a:solidFill>
                  <a:srgbClr val="2A2B2D"/>
                </a:solidFill>
                <a:effectLst/>
                <a:latin typeface="itc-giovanni"/>
              </a:rPr>
              <a:t>However, when viewed on the phone or a device, the design prompted symptoms in individuals with visually triggered disabilities. At the same time, the community offered suggestions.”</a:t>
            </a:r>
          </a:p>
          <a:p>
            <a:pPr marL="171450" indent="-171450" algn="l">
              <a:buFont typeface="Arial" panose="020B0604020202020204" pitchFamily="34" charset="0"/>
              <a:buChar char="•"/>
            </a:pPr>
            <a:r>
              <a:rPr lang="en-US" b="0" i="0" dirty="0">
                <a:solidFill>
                  <a:srgbClr val="2A2B2D"/>
                </a:solidFill>
                <a:effectLst/>
                <a:latin typeface="itc-giovanni"/>
              </a:rPr>
              <a:t>“The flag is considered a collaborative design effort, with Magill saying the new design truly represents the represents the community because the community came together to solve a problem.”</a:t>
            </a:r>
          </a:p>
          <a:p>
            <a:pPr marL="171450" indent="-171450" algn="l">
              <a:buFont typeface="Arial" panose="020B0604020202020204" pitchFamily="34" charset="0"/>
              <a:buChar char="•"/>
            </a:pPr>
            <a:r>
              <a:rPr lang="en-US" b="0" i="0" dirty="0">
                <a:solidFill>
                  <a:srgbClr val="2A2B2D"/>
                </a:solidFill>
                <a:effectLst/>
                <a:latin typeface="itc-giovanni"/>
              </a:rPr>
              <a:t>The above information was sourced from:</a:t>
            </a:r>
          </a:p>
          <a:p>
            <a:pPr marL="628650" lvl="1" indent="-171450">
              <a:buFont typeface="Arial" panose="020B0604020202020204" pitchFamily="34" charset="0"/>
              <a:buChar char="•"/>
            </a:pPr>
            <a:r>
              <a:rPr lang="en-US" b="0" i="0" dirty="0">
                <a:solidFill>
                  <a:srgbClr val="2A2B2D"/>
                </a:solidFill>
                <a:effectLst/>
                <a:latin typeface="itc-giovanni"/>
              </a:rPr>
              <a:t>History of the Disability Pride Flag | Weinberg Family Cerebral Palsy Center | Columbia University Irving Medical Center</a:t>
            </a:r>
          </a:p>
          <a:p>
            <a:pPr marL="628650" lvl="1" indent="-171450">
              <a:buFont typeface="Arial" panose="020B0604020202020204" pitchFamily="34" charset="0"/>
              <a:buChar char="•"/>
            </a:pPr>
            <a:r>
              <a:rPr lang="en-US" b="0" i="0" dirty="0">
                <a:solidFill>
                  <a:srgbClr val="2A2B2D"/>
                </a:solidFill>
                <a:effectLst/>
                <a:latin typeface="itc-giovanni"/>
              </a:rPr>
              <a:t>https://www.weinberg.cuimc.columbia.edu/news/history-disability-pride-flag</a:t>
            </a:r>
          </a:p>
          <a:p>
            <a:endParaRPr lang="en-US" dirty="0"/>
          </a:p>
        </p:txBody>
      </p:sp>
      <p:sp>
        <p:nvSpPr>
          <p:cNvPr id="4" name="Slide Number Placeholder 3"/>
          <p:cNvSpPr>
            <a:spLocks noGrp="1"/>
          </p:cNvSpPr>
          <p:nvPr>
            <p:ph type="sldNum" sz="quarter" idx="5"/>
          </p:nvPr>
        </p:nvSpPr>
        <p:spPr/>
        <p:txBody>
          <a:bodyPr/>
          <a:lstStyle/>
          <a:p>
            <a:fld id="{F4367C96-DDCA-4867-8F69-39EABFA21D53}" type="slidenum">
              <a:rPr lang="en-US" smtClean="0"/>
              <a:t>13</a:t>
            </a:fld>
            <a:endParaRPr lang="en-US" dirty="0"/>
          </a:p>
        </p:txBody>
      </p:sp>
    </p:spTree>
    <p:extLst>
      <p:ext uri="{BB962C8B-B14F-4D97-AF65-F5344CB8AC3E}">
        <p14:creationId xmlns:p14="http://schemas.microsoft.com/office/powerpoint/2010/main" val="11779686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96AB4E-030E-FFBA-2EF9-9C729BE909C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3AD27D4-CFDA-409C-B811-05E35E200B0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A9BEC95-9692-70A7-1D07-1C2E798D619B}"/>
              </a:ext>
            </a:extLst>
          </p:cNvPr>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solidFill>
                  <a:srgbClr val="2A2B2D"/>
                </a:solidFill>
                <a:effectLst/>
                <a:latin typeface="itc-giovanni"/>
              </a:rPr>
              <a:t>“The original Disability Pride flag was created in 2019 by writer Ann Magill, who has cerebral palsy.”</a:t>
            </a:r>
          </a:p>
          <a:p>
            <a:pPr marL="171450" indent="-171450" algn="l">
              <a:buFont typeface="Arial" panose="020B0604020202020204" pitchFamily="34" charset="0"/>
              <a:buChar char="•"/>
            </a:pPr>
            <a:r>
              <a:rPr lang="en-US" b="0" i="0" dirty="0">
                <a:solidFill>
                  <a:srgbClr val="2A2B2D"/>
                </a:solidFill>
                <a:effectLst/>
                <a:latin typeface="itc-giovanni"/>
              </a:rPr>
              <a:t>“The flag featured brightly colored zigzagging stripes over a black background. The zigzag represented how people with disabilities have to maneuver around all the barriers they face. </a:t>
            </a:r>
          </a:p>
          <a:p>
            <a:pPr marL="171450" indent="-171450" algn="l">
              <a:buFont typeface="Arial" panose="020B0604020202020204" pitchFamily="34" charset="0"/>
              <a:buChar char="•"/>
            </a:pPr>
            <a:r>
              <a:rPr lang="en-US" b="0" i="0" dirty="0">
                <a:solidFill>
                  <a:srgbClr val="2A2B2D"/>
                </a:solidFill>
                <a:effectLst/>
                <a:latin typeface="itc-giovanni"/>
              </a:rPr>
              <a:t>However, when viewed on the phone or a device, the design prompted symptoms in individuals with visually triggered disabilities. At the same time, the community offered suggestions.”</a:t>
            </a:r>
          </a:p>
          <a:p>
            <a:pPr marL="171450" indent="-171450" algn="l">
              <a:buFont typeface="Arial" panose="020B0604020202020204" pitchFamily="34" charset="0"/>
              <a:buChar char="•"/>
            </a:pPr>
            <a:r>
              <a:rPr lang="en-US" b="0" i="0" dirty="0">
                <a:solidFill>
                  <a:srgbClr val="2A2B2D"/>
                </a:solidFill>
                <a:effectLst/>
                <a:latin typeface="itc-giovanni"/>
              </a:rPr>
              <a:t>“The flag is considered a collaborative design effort, with Magill saying the new design truly represents the represents the community because the community came together to solve a problem.”</a:t>
            </a:r>
          </a:p>
          <a:p>
            <a:pPr marL="171450" indent="-171450" algn="l">
              <a:buFont typeface="Arial" panose="020B0604020202020204" pitchFamily="34" charset="0"/>
              <a:buChar char="•"/>
            </a:pPr>
            <a:r>
              <a:rPr lang="en-US" b="0" i="0" dirty="0">
                <a:solidFill>
                  <a:srgbClr val="2A2B2D"/>
                </a:solidFill>
                <a:effectLst/>
                <a:latin typeface="itc-giovanni"/>
              </a:rPr>
              <a:t>The above information was sourced from:</a:t>
            </a:r>
          </a:p>
          <a:p>
            <a:pPr marL="628650" lvl="1" indent="-171450">
              <a:buFont typeface="Arial" panose="020B0604020202020204" pitchFamily="34" charset="0"/>
              <a:buChar char="•"/>
            </a:pPr>
            <a:r>
              <a:rPr lang="en-US" b="0" i="0" dirty="0">
                <a:solidFill>
                  <a:srgbClr val="2A2B2D"/>
                </a:solidFill>
                <a:effectLst/>
                <a:latin typeface="itc-giovanni"/>
              </a:rPr>
              <a:t>History of the Disability Pride Flag | Weinberg Family Cerebral Palsy Center | Columbia University Irving Medical Center</a:t>
            </a:r>
          </a:p>
          <a:p>
            <a:pPr marL="628650" lvl="1" indent="-171450">
              <a:buFont typeface="Arial" panose="020B0604020202020204" pitchFamily="34" charset="0"/>
              <a:buChar char="•"/>
            </a:pPr>
            <a:r>
              <a:rPr lang="en-US" b="0" i="0" dirty="0">
                <a:solidFill>
                  <a:srgbClr val="2A2B2D"/>
                </a:solidFill>
                <a:effectLst/>
                <a:latin typeface="itc-giovanni"/>
              </a:rPr>
              <a:t>https://www.weinberg.cuimc.columbia.edu/news/history-disability-pride-flag</a:t>
            </a:r>
          </a:p>
          <a:p>
            <a:endParaRPr lang="en-US" dirty="0"/>
          </a:p>
        </p:txBody>
      </p:sp>
      <p:sp>
        <p:nvSpPr>
          <p:cNvPr id="4" name="Slide Number Placeholder 3">
            <a:extLst>
              <a:ext uri="{FF2B5EF4-FFF2-40B4-BE49-F238E27FC236}">
                <a16:creationId xmlns:a16="http://schemas.microsoft.com/office/drawing/2014/main" id="{16913BA8-70D5-8246-C620-D7AFFE849AAD}"/>
              </a:ext>
            </a:extLst>
          </p:cNvPr>
          <p:cNvSpPr>
            <a:spLocks noGrp="1"/>
          </p:cNvSpPr>
          <p:nvPr>
            <p:ph type="sldNum" sz="quarter" idx="5"/>
          </p:nvPr>
        </p:nvSpPr>
        <p:spPr/>
        <p:txBody>
          <a:bodyPr/>
          <a:lstStyle/>
          <a:p>
            <a:fld id="{F4367C96-DDCA-4867-8F69-39EABFA21D53}" type="slidenum">
              <a:rPr lang="en-US" smtClean="0"/>
              <a:t>14</a:t>
            </a:fld>
            <a:endParaRPr lang="en-US" dirty="0"/>
          </a:p>
        </p:txBody>
      </p:sp>
    </p:spTree>
    <p:extLst>
      <p:ext uri="{BB962C8B-B14F-4D97-AF65-F5344CB8AC3E}">
        <p14:creationId xmlns:p14="http://schemas.microsoft.com/office/powerpoint/2010/main" val="37138806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sz="1600" b="0" dirty="0"/>
              <a:t>Example Test Methods/Plans:</a:t>
            </a:r>
          </a:p>
          <a:p>
            <a:pPr marL="742950" lvl="1" indent="-285750">
              <a:buFont typeface="Arial" panose="020B0604020202020204" pitchFamily="34" charset="0"/>
              <a:buChar char="•"/>
            </a:pPr>
            <a:r>
              <a:rPr lang="en-US" sz="1600" b="1" dirty="0"/>
              <a:t>VGAR – Visa Global Accessibility Requirements</a:t>
            </a:r>
          </a:p>
          <a:p>
            <a:pPr marL="1200150" lvl="2" indent="-285750">
              <a:buFont typeface="Arial" panose="020B0604020202020204" pitchFamily="34" charset="0"/>
              <a:buChar char="•"/>
            </a:pPr>
            <a:r>
              <a:rPr lang="en-US" sz="1600" b="1" dirty="0"/>
              <a:t>URL</a:t>
            </a:r>
            <a:r>
              <a:rPr lang="en-US" sz="1600" b="0" dirty="0"/>
              <a:t>: https://developer.visa.com/pages/accessibility</a:t>
            </a:r>
          </a:p>
          <a:p>
            <a:pPr marL="742950" lvl="1" indent="-285750">
              <a:buFont typeface="Arial" panose="020B0604020202020204" pitchFamily="34" charset="0"/>
              <a:buChar char="•"/>
            </a:pPr>
            <a:r>
              <a:rPr lang="en-US" sz="1600" b="1" dirty="0"/>
              <a:t>Section 508 ICT Testing Baseline for Web</a:t>
            </a:r>
          </a:p>
          <a:p>
            <a:pPr marL="1200150" marR="0" lvl="2"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dirty="0"/>
              <a:t>This Baseline identifies the minimum requirements of any test process used to determine conformance of web content with the Revised Section 508 of the Rehabilitation Act of 1973, as amended (29 U.S.C. 794d)</a:t>
            </a:r>
          </a:p>
          <a:p>
            <a:pPr marL="1200150" marR="0" lvl="2"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b="1" dirty="0"/>
              <a:t>URL</a:t>
            </a:r>
            <a:r>
              <a:rPr lang="en-US" sz="1600" dirty="0"/>
              <a:t>: https://ictbaseline.access-board.gov/</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b="1" dirty="0"/>
              <a:t>BBC Accessibility Help</a:t>
            </a:r>
            <a:endParaRPr lang="en-US" sz="1600" b="0" dirty="0"/>
          </a:p>
          <a:p>
            <a:pPr marL="1200150" marR="0" lvl="2"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b="1" dirty="0"/>
              <a:t>URL</a:t>
            </a:r>
            <a:r>
              <a:rPr lang="en-US" sz="1600" b="0" dirty="0"/>
              <a:t>: https://www.bbc.co.uk/accessibility/</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b="1" dirty="0"/>
              <a:t>aXe DevTools</a:t>
            </a:r>
            <a:r>
              <a:rPr lang="en-US" sz="1600" b="0" dirty="0"/>
              <a:t> &amp; </a:t>
            </a:r>
            <a:r>
              <a:rPr lang="en-US" sz="1600" b="1" dirty="0"/>
              <a:t>Accessibility Insights by Microsoft</a:t>
            </a:r>
            <a:r>
              <a:rPr lang="en-US" sz="1600" b="0" dirty="0"/>
              <a:t> have manual test plans included in their tools as guided manual testing.</a:t>
            </a:r>
            <a:endParaRPr lang="en-US" sz="1600" b="1" dirty="0"/>
          </a:p>
          <a:p>
            <a:pPr marL="1200150" lvl="2" indent="-285750">
              <a:buFont typeface="Arial" panose="020B0604020202020204" pitchFamily="34" charset="0"/>
              <a:buChar char="•"/>
            </a:pPr>
            <a:endParaRPr lang="en-US" sz="1600" b="0" dirty="0"/>
          </a:p>
        </p:txBody>
      </p:sp>
      <p:sp>
        <p:nvSpPr>
          <p:cNvPr id="4" name="Slide Number Placeholder 3"/>
          <p:cNvSpPr>
            <a:spLocks noGrp="1"/>
          </p:cNvSpPr>
          <p:nvPr>
            <p:ph type="sldNum" sz="quarter" idx="5"/>
          </p:nvPr>
        </p:nvSpPr>
        <p:spPr/>
        <p:txBody>
          <a:bodyPr/>
          <a:lstStyle/>
          <a:p>
            <a:fld id="{F4367C96-DDCA-4867-8F69-39EABFA21D53}" type="slidenum">
              <a:rPr lang="en-US" smtClean="0"/>
              <a:t>15</a:t>
            </a:fld>
            <a:endParaRPr lang="en-US" dirty="0"/>
          </a:p>
        </p:txBody>
      </p:sp>
    </p:spTree>
    <p:extLst>
      <p:ext uri="{BB962C8B-B14F-4D97-AF65-F5344CB8AC3E}">
        <p14:creationId xmlns:p14="http://schemas.microsoft.com/office/powerpoint/2010/main" val="6338883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4367C96-DDCA-4867-8F69-39EABFA21D53}" type="slidenum">
              <a:rPr lang="en-US" smtClean="0"/>
              <a:t>16</a:t>
            </a:fld>
            <a:endParaRPr lang="en-US" dirty="0"/>
          </a:p>
        </p:txBody>
      </p:sp>
    </p:spTree>
    <p:extLst>
      <p:ext uri="{BB962C8B-B14F-4D97-AF65-F5344CB8AC3E}">
        <p14:creationId xmlns:p14="http://schemas.microsoft.com/office/powerpoint/2010/main" val="41551185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600" b="0" dirty="0"/>
              <a:t>Video showing 3 copies of the same site. The first has proper semantic HTML, (heading levels, landmark regions, etc.) sufficient alt values for images, and it is labeled as the "Good Site". The second is a "Bad Site" example. It looks visually like the Good site, but it does not use semantic HTML and just has styles applied to make it visually look the same. The third site has no styles, no semantic HTML, and looks like a horrible dumpster fire. All 3 score 100% on aXe DevTools and other automated Accessibility checks.</a:t>
            </a:r>
          </a:p>
        </p:txBody>
      </p:sp>
      <p:sp>
        <p:nvSpPr>
          <p:cNvPr id="4" name="Slide Number Placeholder 3"/>
          <p:cNvSpPr>
            <a:spLocks noGrp="1"/>
          </p:cNvSpPr>
          <p:nvPr>
            <p:ph type="sldNum" sz="quarter" idx="5"/>
          </p:nvPr>
        </p:nvSpPr>
        <p:spPr/>
        <p:txBody>
          <a:bodyPr/>
          <a:lstStyle/>
          <a:p>
            <a:fld id="{F4367C96-DDCA-4867-8F69-39EABFA21D53}" type="slidenum">
              <a:rPr lang="en-US" smtClean="0"/>
              <a:t>17</a:t>
            </a:fld>
            <a:endParaRPr lang="en-US" dirty="0"/>
          </a:p>
        </p:txBody>
      </p:sp>
    </p:spTree>
    <p:extLst>
      <p:ext uri="{BB962C8B-B14F-4D97-AF65-F5344CB8AC3E}">
        <p14:creationId xmlns:p14="http://schemas.microsoft.com/office/powerpoint/2010/main" val="13341234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6611" indent="-176611">
              <a:buFont typeface="Arial" panose="020B0604020202020204" pitchFamily="34" charset="0"/>
              <a:buChar char="•"/>
            </a:pPr>
            <a:r>
              <a:rPr lang="en-US" sz="1200" dirty="0"/>
              <a:t>Microsoft and MacOS have a variety of built in accessibility options that help you zoom, have narration, use color filters and more to make a system more accessible based on your needs or test for accessibility in your content.</a:t>
            </a:r>
          </a:p>
          <a:p>
            <a:pPr marL="176611" indent="-176611">
              <a:buFont typeface="Arial" panose="020B0604020202020204" pitchFamily="34" charset="0"/>
              <a:buChar char="•"/>
            </a:pPr>
            <a:r>
              <a:rPr lang="en-US" sz="1200" dirty="0"/>
              <a:t>Additionally, there are keyboard shortcuts that help you turn accessibility features on/off quickly as needed.</a:t>
            </a:r>
          </a:p>
        </p:txBody>
      </p:sp>
      <p:sp>
        <p:nvSpPr>
          <p:cNvPr id="4" name="Slide Number Placeholder 3"/>
          <p:cNvSpPr>
            <a:spLocks noGrp="1"/>
          </p:cNvSpPr>
          <p:nvPr>
            <p:ph type="sldNum" sz="quarter" idx="5"/>
          </p:nvPr>
        </p:nvSpPr>
        <p:spPr/>
        <p:txBody>
          <a:bodyPr/>
          <a:lstStyle/>
          <a:p>
            <a:fld id="{F4367C96-DDCA-4867-8F69-39EABFA21D53}" type="slidenum">
              <a:rPr lang="en-US" smtClean="0"/>
              <a:t>18</a:t>
            </a:fld>
            <a:endParaRPr lang="en-US" dirty="0"/>
          </a:p>
        </p:txBody>
      </p:sp>
    </p:spTree>
    <p:extLst>
      <p:ext uri="{BB962C8B-B14F-4D97-AF65-F5344CB8AC3E}">
        <p14:creationId xmlns:p14="http://schemas.microsoft.com/office/powerpoint/2010/main" val="38878997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6611" indent="-176611">
              <a:buFont typeface="Arial" panose="020B0604020202020204" pitchFamily="34" charset="0"/>
              <a:buChar char="•"/>
            </a:pPr>
            <a:r>
              <a:rPr lang="en-US" dirty="0"/>
              <a:t>Lighthouse is built into Chromium based browsers like Google Chrome and Microsoft Edge. It allows you to check Accessibility, SEO, and performance impacting elements of a page.</a:t>
            </a:r>
          </a:p>
          <a:p>
            <a:pPr marL="647572" lvl="1" indent="-176611">
              <a:buFont typeface="Arial" panose="020B0604020202020204" pitchFamily="34" charset="0"/>
              <a:buChar char="•"/>
            </a:pPr>
            <a:r>
              <a:rPr lang="en-US" dirty="0"/>
              <a:t>Firefox has similar options, but they are separated out into individual scanners, rather than under one option.</a:t>
            </a:r>
          </a:p>
          <a:p>
            <a:pPr marL="176611" indent="-176611">
              <a:buFont typeface="Arial" panose="020B0604020202020204" pitchFamily="34" charset="0"/>
              <a:buChar char="•"/>
            </a:pPr>
            <a:r>
              <a:rPr lang="en-US" dirty="0"/>
              <a:t>The rendering options are also built into Chromium browsers. They allow you to get an idea for how some disabilities may view your page and see how various custom CSS options may impact your site appearance and behavior.</a:t>
            </a:r>
          </a:p>
        </p:txBody>
      </p:sp>
      <p:sp>
        <p:nvSpPr>
          <p:cNvPr id="4" name="Slide Number Placeholder 3"/>
          <p:cNvSpPr>
            <a:spLocks noGrp="1"/>
          </p:cNvSpPr>
          <p:nvPr>
            <p:ph type="sldNum" sz="quarter" idx="5"/>
          </p:nvPr>
        </p:nvSpPr>
        <p:spPr/>
        <p:txBody>
          <a:bodyPr/>
          <a:lstStyle/>
          <a:p>
            <a:fld id="{F4367C96-DDCA-4867-8F69-39EABFA21D53}" type="slidenum">
              <a:rPr lang="en-US" smtClean="0"/>
              <a:t>19</a:t>
            </a:fld>
            <a:endParaRPr lang="en-US" dirty="0"/>
          </a:p>
        </p:txBody>
      </p:sp>
    </p:spTree>
    <p:extLst>
      <p:ext uri="{BB962C8B-B14F-4D97-AF65-F5344CB8AC3E}">
        <p14:creationId xmlns:p14="http://schemas.microsoft.com/office/powerpoint/2010/main" val="6735689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These are installable desktop applications: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Color Contrast Analyzer by </a:t>
            </a:r>
            <a:r>
              <a:rPr lang="en-US" dirty="0" err="1"/>
              <a:t>TPGi</a:t>
            </a:r>
            <a:r>
              <a:rPr lang="en-US" dirty="0"/>
              <a:t> - https://www.tpgi.com/color-contrast-checker/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solidFill>
                  <a:srgbClr val="333333"/>
                </a:solidFill>
                <a:effectLst/>
                <a:latin typeface="Open Sans" panose="020B0606030504020204" pitchFamily="34" charset="0"/>
              </a:rPr>
              <a:t>Photosensitive Epilepsy Analysis Tool (PEAT) by the Trace Center - https://trace.umd.edu/peat/</a:t>
            </a:r>
          </a:p>
        </p:txBody>
      </p:sp>
      <p:sp>
        <p:nvSpPr>
          <p:cNvPr id="4" name="Slide Number Placeholder 3"/>
          <p:cNvSpPr>
            <a:spLocks noGrp="1"/>
          </p:cNvSpPr>
          <p:nvPr>
            <p:ph type="sldNum" sz="quarter" idx="5"/>
          </p:nvPr>
        </p:nvSpPr>
        <p:spPr/>
        <p:txBody>
          <a:bodyPr/>
          <a:lstStyle/>
          <a:p>
            <a:fld id="{F4367C96-DDCA-4867-8F69-39EABFA21D53}" type="slidenum">
              <a:rPr lang="en-US" smtClean="0"/>
              <a:t>20</a:t>
            </a:fld>
            <a:endParaRPr lang="en-US" dirty="0"/>
          </a:p>
        </p:txBody>
      </p:sp>
    </p:spTree>
    <p:extLst>
      <p:ext uri="{BB962C8B-B14F-4D97-AF65-F5344CB8AC3E}">
        <p14:creationId xmlns:p14="http://schemas.microsoft.com/office/powerpoint/2010/main" val="1244355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Accessibility Insights is an open-source application developed by Microsoft and based off Axe Core.</a:t>
            </a:r>
          </a:p>
          <a:p>
            <a:r>
              <a:rPr lang="en-US" dirty="0"/>
              <a:t>Available as a desktop application and a browser extension.</a:t>
            </a:r>
          </a:p>
        </p:txBody>
      </p:sp>
      <p:sp>
        <p:nvSpPr>
          <p:cNvPr id="4" name="Slide Number Placeholder 3"/>
          <p:cNvSpPr>
            <a:spLocks noGrp="1"/>
          </p:cNvSpPr>
          <p:nvPr>
            <p:ph type="sldNum" sz="quarter" idx="5"/>
          </p:nvPr>
        </p:nvSpPr>
        <p:spPr/>
        <p:txBody>
          <a:bodyPr/>
          <a:lstStyle/>
          <a:p>
            <a:fld id="{F4367C96-DDCA-4867-8F69-39EABFA21D53}" type="slidenum">
              <a:rPr lang="en-US" smtClean="0"/>
              <a:t>21</a:t>
            </a:fld>
            <a:endParaRPr lang="en-US" dirty="0"/>
          </a:p>
        </p:txBody>
      </p:sp>
    </p:spTree>
    <p:extLst>
      <p:ext uri="{BB962C8B-B14F-4D97-AF65-F5344CB8AC3E}">
        <p14:creationId xmlns:p14="http://schemas.microsoft.com/office/powerpoint/2010/main" val="1538157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0" dirty="0"/>
              <a:t>This slide, and the next 4, is part of a set of transforming slides that starts with just the letters of the 4 POUR principles and then displays each word as the speaker explains each of the principles. So, the next 4 slides are this slide with each principle spelled out.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a:t>
            </a:r>
            <a:r>
              <a:rPr lang="en-US" b="1" dirty="0"/>
              <a:t>POUR</a:t>
            </a:r>
            <a:r>
              <a:rPr lang="en-US" dirty="0"/>
              <a:t> principles are 4 principles that help give a high-level view of what the Web Content Accessibility Guidelines seek to ensure content is accomplishing. Ensuring that the content is Perceivable, Operable, Understandable, and Robust.</a:t>
            </a:r>
            <a:endParaRPr lang="en-US" b="0" dirty="0"/>
          </a:p>
          <a:p>
            <a:pPr marL="171450" indent="-171450">
              <a:buFont typeface="Arial" panose="020B0604020202020204" pitchFamily="34" charset="0"/>
              <a:buChar char="•"/>
            </a:pPr>
            <a:r>
              <a:rPr lang="en-US" b="1" dirty="0"/>
              <a:t>Accessibility</a:t>
            </a:r>
            <a:r>
              <a:rPr lang="en-US" dirty="0"/>
              <a:t> – how well can your product be used by people of all abilities?</a:t>
            </a:r>
          </a:p>
          <a:p>
            <a:pPr marL="171450" indent="-171450">
              <a:buFont typeface="Arial" panose="020B0604020202020204" pitchFamily="34" charset="0"/>
              <a:buChar char="•"/>
            </a:pPr>
            <a:r>
              <a:rPr lang="en-US" b="1" dirty="0"/>
              <a:t>Disability</a:t>
            </a:r>
            <a:r>
              <a:rPr lang="en-US" dirty="0"/>
              <a:t> – A disability is basically a mismatch in interaction between a person’s body and the features of their environment in which they live.</a:t>
            </a:r>
          </a:p>
          <a:p>
            <a:pPr marL="628650" lvl="1" indent="-171450">
              <a:buFont typeface="Arial" panose="020B0604020202020204" pitchFamily="34" charset="0"/>
              <a:buChar char="•"/>
            </a:pPr>
            <a:r>
              <a:rPr lang="en-US" dirty="0"/>
              <a:t>Not delving into specifics on this during this presentation, but the important things to remember are that:</a:t>
            </a:r>
          </a:p>
          <a:p>
            <a:pPr marL="1085850" lvl="2" indent="-171450">
              <a:buFont typeface="Arial" panose="020B0604020202020204" pitchFamily="34" charset="0"/>
              <a:buChar char="•"/>
            </a:pPr>
            <a:r>
              <a:rPr lang="en-US" dirty="0"/>
              <a:t>Disabilities can impact more than one area of a person’s life</a:t>
            </a:r>
          </a:p>
          <a:p>
            <a:pPr marL="1085850" lvl="2" indent="-171450">
              <a:buFont typeface="Arial" panose="020B0604020202020204" pitchFamily="34" charset="0"/>
              <a:buChar char="•"/>
            </a:pPr>
            <a:r>
              <a:rPr lang="en-US" dirty="0"/>
              <a:t>Just because 2 people are labeled as having the same disability does not mean that they will:</a:t>
            </a:r>
          </a:p>
          <a:p>
            <a:pPr marL="1543050" lvl="3" indent="-171450">
              <a:buFont typeface="Arial" panose="020B0604020202020204" pitchFamily="34" charset="0"/>
              <a:buChar char="•"/>
            </a:pPr>
            <a:r>
              <a:rPr lang="en-US" dirty="0"/>
              <a:t>have the same presentation, OR </a:t>
            </a:r>
          </a:p>
          <a:p>
            <a:pPr marL="1543050" lvl="3" indent="-171450">
              <a:buFont typeface="Arial" panose="020B0604020202020204" pitchFamily="34" charset="0"/>
              <a:buChar char="•"/>
            </a:pPr>
            <a:r>
              <a:rPr lang="en-US" dirty="0"/>
              <a:t>encounter the same barriers</a:t>
            </a:r>
          </a:p>
          <a:p>
            <a:pPr marL="171450" indent="-171450">
              <a:buFont typeface="Arial" panose="020B0604020202020204" pitchFamily="34" charset="0"/>
              <a:buChar char="•"/>
            </a:pPr>
            <a:r>
              <a:rPr lang="en-US" b="1" dirty="0"/>
              <a:t>Adaptive/Assistive Technology (AT) </a:t>
            </a:r>
            <a:r>
              <a:rPr lang="en-US" dirty="0"/>
              <a:t>- is any item, piece of equipment, software program, or product that is used to increase, maintain, or improve the functional capabilities of people with disabilities.</a:t>
            </a:r>
          </a:p>
        </p:txBody>
      </p:sp>
      <p:sp>
        <p:nvSpPr>
          <p:cNvPr id="4" name="Slide Number Placeholder 3"/>
          <p:cNvSpPr>
            <a:spLocks noGrp="1"/>
          </p:cNvSpPr>
          <p:nvPr>
            <p:ph type="sldNum" sz="quarter" idx="5"/>
          </p:nvPr>
        </p:nvSpPr>
        <p:spPr/>
        <p:txBody>
          <a:bodyPr/>
          <a:lstStyle/>
          <a:p>
            <a:fld id="{F4367C96-DDCA-4867-8F69-39EABFA21D53}" type="slidenum">
              <a:rPr lang="en-US" smtClean="0"/>
              <a:t>4</a:t>
            </a:fld>
            <a:endParaRPr lang="en-US" dirty="0"/>
          </a:p>
        </p:txBody>
      </p:sp>
    </p:spTree>
    <p:extLst>
      <p:ext uri="{BB962C8B-B14F-4D97-AF65-F5344CB8AC3E}">
        <p14:creationId xmlns:p14="http://schemas.microsoft.com/office/powerpoint/2010/main" val="201174838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6611" indent="-176611">
              <a:buFont typeface="Arial" panose="020B0604020202020204" pitchFamily="34" charset="0"/>
              <a:buChar char="•"/>
            </a:pPr>
            <a:r>
              <a:rPr lang="en-US" dirty="0"/>
              <a:t>Axe DevTools (Can use forever for free. Pro just offers some extra testing features.) - https://www.deque.com/axe-devtools-accessibility-testing/</a:t>
            </a:r>
          </a:p>
        </p:txBody>
      </p:sp>
      <p:sp>
        <p:nvSpPr>
          <p:cNvPr id="4" name="Slide Number Placeholder 3"/>
          <p:cNvSpPr>
            <a:spLocks noGrp="1"/>
          </p:cNvSpPr>
          <p:nvPr>
            <p:ph type="sldNum" sz="quarter" idx="5"/>
          </p:nvPr>
        </p:nvSpPr>
        <p:spPr/>
        <p:txBody>
          <a:bodyPr/>
          <a:lstStyle/>
          <a:p>
            <a:fld id="{F4367C96-DDCA-4867-8F69-39EABFA21D53}" type="slidenum">
              <a:rPr lang="en-US" smtClean="0"/>
              <a:t>22</a:t>
            </a:fld>
            <a:endParaRPr lang="en-US" dirty="0"/>
          </a:p>
        </p:txBody>
      </p:sp>
    </p:spTree>
    <p:extLst>
      <p:ext uri="{BB962C8B-B14F-4D97-AF65-F5344CB8AC3E}">
        <p14:creationId xmlns:p14="http://schemas.microsoft.com/office/powerpoint/2010/main" val="12607542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6611" indent="-176611">
              <a:buFont typeface="Arial" panose="020B0604020202020204" pitchFamily="34" charset="0"/>
              <a:buChar char="•"/>
            </a:pPr>
            <a:r>
              <a:rPr lang="en-US">
                <a:hlinkClick r:id="rId3"/>
              </a:rPr>
              <a:t>WAVE Chrome, Firefox, and Edge Extensions (webaim.org)</a:t>
            </a:r>
            <a:r>
              <a:rPr lang="en-US"/>
              <a:t>: https://wave.webaim.org/extension/</a:t>
            </a:r>
            <a:endParaRPr lang="en-US" dirty="0"/>
          </a:p>
        </p:txBody>
      </p:sp>
      <p:sp>
        <p:nvSpPr>
          <p:cNvPr id="4" name="Slide Number Placeholder 3"/>
          <p:cNvSpPr>
            <a:spLocks noGrp="1"/>
          </p:cNvSpPr>
          <p:nvPr>
            <p:ph type="sldNum" sz="quarter" idx="5"/>
          </p:nvPr>
        </p:nvSpPr>
        <p:spPr/>
        <p:txBody>
          <a:bodyPr/>
          <a:lstStyle/>
          <a:p>
            <a:fld id="{F4367C96-DDCA-4867-8F69-39EABFA21D53}" type="slidenum">
              <a:rPr lang="en-US" smtClean="0"/>
              <a:t>23</a:t>
            </a:fld>
            <a:endParaRPr lang="en-US" dirty="0"/>
          </a:p>
        </p:txBody>
      </p:sp>
    </p:spTree>
    <p:extLst>
      <p:ext uri="{BB962C8B-B14F-4D97-AF65-F5344CB8AC3E}">
        <p14:creationId xmlns:p14="http://schemas.microsoft.com/office/powerpoint/2010/main" val="138348750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W3C Markup Validation Service - https://validator.w3.org/</a:t>
            </a:r>
          </a:p>
        </p:txBody>
      </p:sp>
      <p:sp>
        <p:nvSpPr>
          <p:cNvPr id="4" name="Slide Number Placeholder 3"/>
          <p:cNvSpPr>
            <a:spLocks noGrp="1"/>
          </p:cNvSpPr>
          <p:nvPr>
            <p:ph type="sldNum" sz="quarter" idx="5"/>
          </p:nvPr>
        </p:nvSpPr>
        <p:spPr/>
        <p:txBody>
          <a:bodyPr/>
          <a:lstStyle/>
          <a:p>
            <a:fld id="{F4367C96-DDCA-4867-8F69-39EABFA21D53}" type="slidenum">
              <a:rPr lang="en-US" smtClean="0"/>
              <a:t>24</a:t>
            </a:fld>
            <a:endParaRPr lang="en-US" dirty="0"/>
          </a:p>
        </p:txBody>
      </p:sp>
    </p:spTree>
    <p:extLst>
      <p:ext uri="{BB962C8B-B14F-4D97-AF65-F5344CB8AC3E}">
        <p14:creationId xmlns:p14="http://schemas.microsoft.com/office/powerpoint/2010/main" val="50908998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ANDI stands for Accessible Name &amp; Description Inspector and is a bookmarklet developed by the Social Security Administration (SSA).</a:t>
            </a:r>
          </a:p>
          <a:p>
            <a:pPr marL="171450" indent="-171450">
              <a:buFont typeface="Arial" panose="020B0604020202020204" pitchFamily="34" charset="0"/>
              <a:buChar char="•"/>
            </a:pPr>
            <a:r>
              <a:rPr lang="en-US" dirty="0"/>
              <a:t>ANDI URL: https://www.ssa.gov/accessibility/andi/help/install.html</a:t>
            </a:r>
          </a:p>
        </p:txBody>
      </p:sp>
      <p:sp>
        <p:nvSpPr>
          <p:cNvPr id="4" name="Slide Number Placeholder 3"/>
          <p:cNvSpPr>
            <a:spLocks noGrp="1"/>
          </p:cNvSpPr>
          <p:nvPr>
            <p:ph type="sldNum" sz="quarter" idx="5"/>
          </p:nvPr>
        </p:nvSpPr>
        <p:spPr/>
        <p:txBody>
          <a:bodyPr/>
          <a:lstStyle/>
          <a:p>
            <a:fld id="{F4367C96-DDCA-4867-8F69-39EABFA21D53}" type="slidenum">
              <a:rPr lang="en-US" smtClean="0"/>
              <a:t>26</a:t>
            </a:fld>
            <a:endParaRPr lang="en-US" dirty="0"/>
          </a:p>
        </p:txBody>
      </p:sp>
    </p:spTree>
    <p:extLst>
      <p:ext uri="{BB962C8B-B14F-4D97-AF65-F5344CB8AC3E}">
        <p14:creationId xmlns:p14="http://schemas.microsoft.com/office/powerpoint/2010/main" val="213241976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Headings Bookmarklet - https://accessibility-bookmarklets.org/install.html</a:t>
            </a:r>
          </a:p>
        </p:txBody>
      </p:sp>
      <p:sp>
        <p:nvSpPr>
          <p:cNvPr id="4" name="Slide Number Placeholder 3"/>
          <p:cNvSpPr>
            <a:spLocks noGrp="1"/>
          </p:cNvSpPr>
          <p:nvPr>
            <p:ph type="sldNum" sz="quarter" idx="5"/>
          </p:nvPr>
        </p:nvSpPr>
        <p:spPr/>
        <p:txBody>
          <a:bodyPr/>
          <a:lstStyle/>
          <a:p>
            <a:fld id="{F4367C96-DDCA-4867-8F69-39EABFA21D53}" type="slidenum">
              <a:rPr lang="en-US" smtClean="0"/>
              <a:t>27</a:t>
            </a:fld>
            <a:endParaRPr lang="en-US" dirty="0"/>
          </a:p>
        </p:txBody>
      </p:sp>
    </p:spTree>
    <p:extLst>
      <p:ext uri="{BB962C8B-B14F-4D97-AF65-F5344CB8AC3E}">
        <p14:creationId xmlns:p14="http://schemas.microsoft.com/office/powerpoint/2010/main" val="10925046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4367C96-DDCA-4867-8F69-39EABFA21D53}" type="slidenum">
              <a:rPr lang="en-US" smtClean="0"/>
              <a:t>29</a:t>
            </a:fld>
            <a:endParaRPr lang="en-US" dirty="0"/>
          </a:p>
        </p:txBody>
      </p:sp>
    </p:spTree>
    <p:extLst>
      <p:ext uri="{BB962C8B-B14F-4D97-AF65-F5344CB8AC3E}">
        <p14:creationId xmlns:p14="http://schemas.microsoft.com/office/powerpoint/2010/main" val="64517340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4367C96-DDCA-4867-8F69-39EABFA21D53}" type="slidenum">
              <a:rPr lang="en-US" smtClean="0"/>
              <a:t>30</a:t>
            </a:fld>
            <a:endParaRPr lang="en-US" dirty="0"/>
          </a:p>
        </p:txBody>
      </p:sp>
    </p:spTree>
    <p:extLst>
      <p:ext uri="{BB962C8B-B14F-4D97-AF65-F5344CB8AC3E}">
        <p14:creationId xmlns:p14="http://schemas.microsoft.com/office/powerpoint/2010/main" val="23408205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FE301C-9F29-322E-7C3B-50CB4D6834B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FDFFD21-A76D-AB16-3F5A-F8D0214F3D0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738B118-D8A2-A9EF-4C7E-29921BABB4DC}"/>
              </a:ext>
            </a:extLst>
          </p:cNvPr>
          <p:cNvSpPr>
            <a:spLocks noGrp="1"/>
          </p:cNvSpPr>
          <p:nvPr>
            <p:ph type="body" idx="1"/>
          </p:nvPr>
        </p:nvSpPr>
        <p:spPr/>
        <p:txBody>
          <a:bodyPr/>
          <a:lstStyle/>
          <a:p>
            <a:pPr marL="171450" indent="-171450">
              <a:buFont typeface="Arial" panose="020B0604020202020204" pitchFamily="34" charset="0"/>
              <a:buChar char="•"/>
            </a:pPr>
            <a:r>
              <a:rPr lang="en-US" dirty="0"/>
              <a:t>Slide 2 of 5 of the POUR slides.</a:t>
            </a:r>
          </a:p>
        </p:txBody>
      </p:sp>
      <p:sp>
        <p:nvSpPr>
          <p:cNvPr id="4" name="Slide Number Placeholder 3">
            <a:extLst>
              <a:ext uri="{FF2B5EF4-FFF2-40B4-BE49-F238E27FC236}">
                <a16:creationId xmlns:a16="http://schemas.microsoft.com/office/drawing/2014/main" id="{F0575D03-DB0E-4518-AAB9-BFE7ACC6A0B1}"/>
              </a:ext>
            </a:extLst>
          </p:cNvPr>
          <p:cNvSpPr>
            <a:spLocks noGrp="1"/>
          </p:cNvSpPr>
          <p:nvPr>
            <p:ph type="sldNum" sz="quarter" idx="5"/>
          </p:nvPr>
        </p:nvSpPr>
        <p:spPr/>
        <p:txBody>
          <a:bodyPr/>
          <a:lstStyle/>
          <a:p>
            <a:fld id="{F4367C96-DDCA-4867-8F69-39EABFA21D53}" type="slidenum">
              <a:rPr lang="en-US" smtClean="0"/>
              <a:t>5</a:t>
            </a:fld>
            <a:endParaRPr lang="en-US" dirty="0"/>
          </a:p>
        </p:txBody>
      </p:sp>
    </p:spTree>
    <p:extLst>
      <p:ext uri="{BB962C8B-B14F-4D97-AF65-F5344CB8AC3E}">
        <p14:creationId xmlns:p14="http://schemas.microsoft.com/office/powerpoint/2010/main" val="6173359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9C38D4-B693-3711-EE42-CF3A16D33D7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B030E4C-5B70-CB23-EC5D-7C77950FE6B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BB72A48-5FAF-375F-50A7-3AB5B5F45ECE}"/>
              </a:ext>
            </a:extLst>
          </p:cNvPr>
          <p:cNvSpPr>
            <a:spLocks noGrp="1"/>
          </p:cNvSpPr>
          <p:nvPr>
            <p:ph type="body" idx="1"/>
          </p:nvPr>
        </p:nvSpPr>
        <p:spPr/>
        <p:txBody>
          <a:bodyPr/>
          <a:lstStyle/>
          <a:p>
            <a:pPr marL="171450" indent="-171450">
              <a:buFont typeface="Arial" panose="020B0604020202020204" pitchFamily="34" charset="0"/>
              <a:buChar char="•"/>
            </a:pPr>
            <a:r>
              <a:rPr lang="en-US" dirty="0"/>
              <a:t>Slide 3 of 5 of the POUR slides.</a:t>
            </a:r>
          </a:p>
        </p:txBody>
      </p:sp>
      <p:sp>
        <p:nvSpPr>
          <p:cNvPr id="4" name="Slide Number Placeholder 3">
            <a:extLst>
              <a:ext uri="{FF2B5EF4-FFF2-40B4-BE49-F238E27FC236}">
                <a16:creationId xmlns:a16="http://schemas.microsoft.com/office/drawing/2014/main" id="{3C9F0A3C-5A77-D46A-4CB4-4D50858DF504}"/>
              </a:ext>
            </a:extLst>
          </p:cNvPr>
          <p:cNvSpPr>
            <a:spLocks noGrp="1"/>
          </p:cNvSpPr>
          <p:nvPr>
            <p:ph type="sldNum" sz="quarter" idx="5"/>
          </p:nvPr>
        </p:nvSpPr>
        <p:spPr/>
        <p:txBody>
          <a:bodyPr/>
          <a:lstStyle/>
          <a:p>
            <a:fld id="{F4367C96-DDCA-4867-8F69-39EABFA21D53}" type="slidenum">
              <a:rPr lang="en-US" smtClean="0"/>
              <a:t>6</a:t>
            </a:fld>
            <a:endParaRPr lang="en-US" dirty="0"/>
          </a:p>
        </p:txBody>
      </p:sp>
    </p:spTree>
    <p:extLst>
      <p:ext uri="{BB962C8B-B14F-4D97-AF65-F5344CB8AC3E}">
        <p14:creationId xmlns:p14="http://schemas.microsoft.com/office/powerpoint/2010/main" val="27468845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63A6DA-C556-D9FA-300E-2BE5588C428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CC8A4C0-68C3-7DA5-BB5D-CF1508BFE3E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A1966A5-C199-8877-239F-B2BA000AFB78}"/>
              </a:ext>
            </a:extLst>
          </p:cNvPr>
          <p:cNvSpPr>
            <a:spLocks noGrp="1"/>
          </p:cNvSpPr>
          <p:nvPr>
            <p:ph type="body" idx="1"/>
          </p:nvPr>
        </p:nvSpPr>
        <p:spPr/>
        <p:txBody>
          <a:bodyPr/>
          <a:lstStyle/>
          <a:p>
            <a:pPr marL="171450" indent="-171450">
              <a:buFont typeface="Arial" panose="020B0604020202020204" pitchFamily="34" charset="0"/>
              <a:buChar char="•"/>
            </a:pPr>
            <a:r>
              <a:rPr lang="en-US" dirty="0"/>
              <a:t>Slide 4 of 5 of the POUR slides.</a:t>
            </a:r>
          </a:p>
        </p:txBody>
      </p:sp>
      <p:sp>
        <p:nvSpPr>
          <p:cNvPr id="4" name="Slide Number Placeholder 3">
            <a:extLst>
              <a:ext uri="{FF2B5EF4-FFF2-40B4-BE49-F238E27FC236}">
                <a16:creationId xmlns:a16="http://schemas.microsoft.com/office/drawing/2014/main" id="{306D2027-6D1D-23C8-23FB-6C252B58B9F7}"/>
              </a:ext>
            </a:extLst>
          </p:cNvPr>
          <p:cNvSpPr>
            <a:spLocks noGrp="1"/>
          </p:cNvSpPr>
          <p:nvPr>
            <p:ph type="sldNum" sz="quarter" idx="5"/>
          </p:nvPr>
        </p:nvSpPr>
        <p:spPr/>
        <p:txBody>
          <a:bodyPr/>
          <a:lstStyle/>
          <a:p>
            <a:fld id="{F4367C96-DDCA-4867-8F69-39EABFA21D53}" type="slidenum">
              <a:rPr lang="en-US" smtClean="0"/>
              <a:t>7</a:t>
            </a:fld>
            <a:endParaRPr lang="en-US" dirty="0"/>
          </a:p>
        </p:txBody>
      </p:sp>
    </p:spTree>
    <p:extLst>
      <p:ext uri="{BB962C8B-B14F-4D97-AF65-F5344CB8AC3E}">
        <p14:creationId xmlns:p14="http://schemas.microsoft.com/office/powerpoint/2010/main" val="36231329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EB0EAA-EA7D-7DA7-9865-0EDA2949AF8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F08F2C5-4E86-0CDB-77D5-B3AEEF8CA80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1A3120E-1B7A-1722-6BF7-45F8078A76C6}"/>
              </a:ext>
            </a:extLst>
          </p:cNvPr>
          <p:cNvSpPr>
            <a:spLocks noGrp="1"/>
          </p:cNvSpPr>
          <p:nvPr>
            <p:ph type="body" idx="1"/>
          </p:nvPr>
        </p:nvSpPr>
        <p:spPr/>
        <p:txBody>
          <a:bodyPr/>
          <a:lstStyle/>
          <a:p>
            <a:pPr marL="171450" indent="-171450">
              <a:buFont typeface="Arial" panose="020B0604020202020204" pitchFamily="34" charset="0"/>
              <a:buChar char="•"/>
            </a:pPr>
            <a:r>
              <a:rPr lang="en-US" dirty="0"/>
              <a:t>Slide 5 of 5 of the POUR slides.</a:t>
            </a:r>
          </a:p>
        </p:txBody>
      </p:sp>
      <p:sp>
        <p:nvSpPr>
          <p:cNvPr id="4" name="Slide Number Placeholder 3">
            <a:extLst>
              <a:ext uri="{FF2B5EF4-FFF2-40B4-BE49-F238E27FC236}">
                <a16:creationId xmlns:a16="http://schemas.microsoft.com/office/drawing/2014/main" id="{F0C327ED-0331-5339-FBD0-6FA3377E8BA2}"/>
              </a:ext>
            </a:extLst>
          </p:cNvPr>
          <p:cNvSpPr>
            <a:spLocks noGrp="1"/>
          </p:cNvSpPr>
          <p:nvPr>
            <p:ph type="sldNum" sz="quarter" idx="5"/>
          </p:nvPr>
        </p:nvSpPr>
        <p:spPr/>
        <p:txBody>
          <a:bodyPr/>
          <a:lstStyle/>
          <a:p>
            <a:fld id="{F4367C96-DDCA-4867-8F69-39EABFA21D53}" type="slidenum">
              <a:rPr lang="en-US" smtClean="0"/>
              <a:t>8</a:t>
            </a:fld>
            <a:endParaRPr lang="en-US" dirty="0"/>
          </a:p>
        </p:txBody>
      </p:sp>
    </p:spTree>
    <p:extLst>
      <p:ext uri="{BB962C8B-B14F-4D97-AF65-F5344CB8AC3E}">
        <p14:creationId xmlns:p14="http://schemas.microsoft.com/office/powerpoint/2010/main" val="21568312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878EA7-8F5F-C0AE-D23F-918E8A059C8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7C69BA2-3D1D-6736-C6F4-584060212D8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19F39A5-1453-BE7B-08E3-D16E7B242FD6}"/>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tend to see numbers like 25/26% or 1 in 4 thrown around when discussing how many people have a disability, which is a massive amount, especially when you consider that there are over 7.8 billion people in the world.</a:t>
            </a:r>
          </a:p>
          <a:p>
            <a:pPr marL="0" indent="0">
              <a:buNone/>
            </a:pPr>
            <a:endParaRPr lang="en-US" dirty="0"/>
          </a:p>
          <a:p>
            <a:pPr marL="0" indent="0">
              <a:buNone/>
            </a:pPr>
            <a:r>
              <a:rPr lang="en-US" dirty="0"/>
              <a:t>However, disability is more akin to the Electromagnetic spectrum. Especially because not all disability is obvious or visible. Much of it is unseen or difficult to perceive. Some of it is more obvious to people who are more sensitive to it. For example, you often hear that individuals who are neurodivergent will flock together and recognize one another quicker than those who are not.</a:t>
            </a:r>
          </a:p>
          <a:p>
            <a:pPr marL="0" indent="0">
              <a:buNone/>
            </a:pPr>
            <a:endParaRPr lang="en-US" dirty="0"/>
          </a:p>
          <a:p>
            <a:pPr marL="0" indent="0">
              <a:buNone/>
            </a:pPr>
            <a:r>
              <a:rPr lang="en-US" dirty="0"/>
              <a:t>The image is sourced from the following article, </a:t>
            </a:r>
            <a:r>
              <a:rPr lang="en-US" dirty="0">
                <a:hlinkClick r:id="rId3"/>
              </a:rPr>
              <a:t>When the Invisible Becomes Visible | Possibility | Teledyne Imaging</a:t>
            </a:r>
            <a:r>
              <a:rPr lang="en-US" dirty="0"/>
              <a:t> (https://possibility.teledyneimaging.com/invisible-becomes-visible/).</a:t>
            </a:r>
          </a:p>
        </p:txBody>
      </p:sp>
      <p:sp>
        <p:nvSpPr>
          <p:cNvPr id="4" name="Slide Number Placeholder 3">
            <a:extLst>
              <a:ext uri="{FF2B5EF4-FFF2-40B4-BE49-F238E27FC236}">
                <a16:creationId xmlns:a16="http://schemas.microsoft.com/office/drawing/2014/main" id="{EDE1785B-981E-33C1-679B-7B72A8CD740D}"/>
              </a:ext>
            </a:extLst>
          </p:cNvPr>
          <p:cNvSpPr>
            <a:spLocks noGrp="1"/>
          </p:cNvSpPr>
          <p:nvPr>
            <p:ph type="sldNum" sz="quarter" idx="5"/>
          </p:nvPr>
        </p:nvSpPr>
        <p:spPr/>
        <p:txBody>
          <a:bodyPr/>
          <a:lstStyle/>
          <a:p>
            <a:fld id="{F4367C96-DDCA-4867-8F69-39EABFA21D53}" type="slidenum">
              <a:rPr lang="en-US" smtClean="0"/>
              <a:t>9</a:t>
            </a:fld>
            <a:endParaRPr lang="en-US" dirty="0"/>
          </a:p>
        </p:txBody>
      </p:sp>
    </p:spTree>
    <p:extLst>
      <p:ext uri="{BB962C8B-B14F-4D97-AF65-F5344CB8AC3E}">
        <p14:creationId xmlns:p14="http://schemas.microsoft.com/office/powerpoint/2010/main" val="40829677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By creating an experience where people can all access the same information and services, we remove barriers. Through that help everyone:</a:t>
            </a:r>
          </a:p>
          <a:p>
            <a:pPr marL="171450" indent="-171450">
              <a:buFont typeface="Arial" panose="020B0604020202020204" pitchFamily="34" charset="0"/>
              <a:buChar char="•"/>
            </a:pPr>
            <a:r>
              <a:rPr lang="en-US" dirty="0"/>
              <a:t>make more informed choices for themselves and their communities</a:t>
            </a:r>
          </a:p>
          <a:p>
            <a:pPr marL="171450" indent="-171450">
              <a:buFont typeface="Arial" panose="020B0604020202020204" pitchFamily="34" charset="0"/>
              <a:buChar char="•"/>
            </a:pPr>
            <a:r>
              <a:rPr lang="en-US" dirty="0"/>
              <a:t>feel more welcome (employee/customer retention)</a:t>
            </a:r>
          </a:p>
          <a:p>
            <a:pPr marL="171450" indent="-171450">
              <a:buFont typeface="Arial" panose="020B0604020202020204" pitchFamily="34" charset="0"/>
              <a:buChar char="•"/>
            </a:pPr>
            <a:r>
              <a:rPr lang="en-US" dirty="0"/>
              <a:t>encourage diversity in our communities and workplaces</a:t>
            </a:r>
          </a:p>
          <a:p>
            <a:pPr marL="171450" indent="-171450">
              <a:buFont typeface="Arial" panose="020B0604020202020204" pitchFamily="34" charset="0"/>
              <a:buChar char="•"/>
            </a:pPr>
            <a:r>
              <a:rPr lang="en-US" dirty="0"/>
              <a:t>encourage innovation and progress</a:t>
            </a:r>
          </a:p>
          <a:p>
            <a:pPr marL="171450" indent="-171450">
              <a:buFont typeface="Arial" panose="020B0604020202020204" pitchFamily="34" charset="0"/>
              <a:buChar char="•"/>
            </a:pPr>
            <a:r>
              <a:rPr lang="en-US" dirty="0"/>
              <a:t>avoid missing out on the market</a:t>
            </a:r>
          </a:p>
          <a:p>
            <a:endParaRPr lang="en-US" dirty="0"/>
          </a:p>
          <a:p>
            <a:pPr lvl="0"/>
            <a:r>
              <a:rPr lang="en-US" dirty="0">
                <a:solidFill>
                  <a:schemeClr val="accent3">
                    <a:lumMod val="20000"/>
                    <a:lumOff val="80000"/>
                  </a:schemeClr>
                </a:solidFill>
                <a:hlinkClick r:id="rId3">
                  <a:extLst>
                    <a:ext uri="{A12FA001-AC4F-418D-AE19-62706E023703}">
                      <ahyp:hlinkClr xmlns:ahyp="http://schemas.microsoft.com/office/drawing/2018/hyperlinkcolor" val="tx"/>
                    </a:ext>
                  </a:extLst>
                </a:hlinkClick>
              </a:rPr>
              <a:t>A Hidden Market: The Purchasing Power of Working-Age Adults With Disabilities | American Institutes for Research (air.org)</a:t>
            </a:r>
            <a:endParaRPr lang="en-US" dirty="0">
              <a:solidFill>
                <a:schemeClr val="accent3">
                  <a:lumMod val="20000"/>
                  <a:lumOff val="80000"/>
                </a:schemeClr>
              </a:solidFill>
            </a:endParaRPr>
          </a:p>
          <a:p>
            <a:pPr marL="171450" lvl="0" indent="-171450">
              <a:buFont typeface="Arial" panose="020B0604020202020204" pitchFamily="34" charset="0"/>
              <a:buChar char="•"/>
            </a:pPr>
            <a:r>
              <a:rPr lang="en-US" b="1" dirty="0">
                <a:solidFill>
                  <a:schemeClr val="accent3">
                    <a:lumMod val="20000"/>
                    <a:lumOff val="80000"/>
                  </a:schemeClr>
                </a:solidFill>
              </a:rPr>
              <a:t>Article URL</a:t>
            </a:r>
            <a:r>
              <a:rPr lang="en-US" dirty="0">
                <a:solidFill>
                  <a:schemeClr val="accent3">
                    <a:lumMod val="20000"/>
                    <a:lumOff val="80000"/>
                  </a:schemeClr>
                </a:solidFill>
              </a:rPr>
              <a:t>: https://www.air.org/resource/report/hidden-market-purchasing-power-working-age-adults-disabilities</a:t>
            </a:r>
          </a:p>
          <a:p>
            <a:pPr marL="171450" lvl="0" indent="-171450">
              <a:buFont typeface="Arial" panose="020B0604020202020204" pitchFamily="34" charset="0"/>
              <a:buChar char="•"/>
            </a:pPr>
            <a:r>
              <a:rPr lang="en-US" i="1" dirty="0"/>
              <a:t>`</a:t>
            </a:r>
            <a:r>
              <a:rPr lang="en-US" dirty="0"/>
              <a:t>The total disposable income for U.S. adults with disabilities is about $490 billion, which is comparable to other significant market segments, such as African Americans ($501 billion) and Hispanics ($582 billion). (Disposable income is what is left after taxes are paid.); and Discretionary income for working-age people with disabilities is about $21 billion, which is greater than that of the African-American ($3 billion) and Hispanic ($16 billion) market segments, combined. (Discretionary income is the money remaining after deducting taxes, other mandatory charges, and spending on necessities, such as food and housing.”</a:t>
            </a:r>
          </a:p>
        </p:txBody>
      </p:sp>
      <p:sp>
        <p:nvSpPr>
          <p:cNvPr id="4" name="Slide Number Placeholder 3"/>
          <p:cNvSpPr>
            <a:spLocks noGrp="1"/>
          </p:cNvSpPr>
          <p:nvPr>
            <p:ph type="sldNum" sz="quarter" idx="5"/>
          </p:nvPr>
        </p:nvSpPr>
        <p:spPr/>
        <p:txBody>
          <a:bodyPr/>
          <a:lstStyle/>
          <a:p>
            <a:fld id="{F4367C96-DDCA-4867-8F69-39EABFA21D53}" type="slidenum">
              <a:rPr lang="en-US" smtClean="0"/>
              <a:t>10</a:t>
            </a:fld>
            <a:endParaRPr lang="en-US" dirty="0"/>
          </a:p>
        </p:txBody>
      </p:sp>
    </p:spTree>
    <p:extLst>
      <p:ext uri="{BB962C8B-B14F-4D97-AF65-F5344CB8AC3E}">
        <p14:creationId xmlns:p14="http://schemas.microsoft.com/office/powerpoint/2010/main" val="39176410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dirty="0"/>
              <a:t>US Regulations: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Americans with Disabilities Act (ADA)</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Section 508 of the Rehabilitation Act of 1973 (USA)</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Section 255 of the Communications Act (USA)</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dirty="0"/>
              <a:t>UK / EU Regulations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Equality Act 2010 (EQA)</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Public Sector Bodies (Websites and Mobile Applications) (No. 2) Accessibility Regulations 2018</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European Accessibility Act (EAA)</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dirty="0"/>
              <a:t>Canada Regulations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Accessibility for Ontarians with Disabilities Act (AODA)</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dirty="0"/>
              <a:t>US Guidelines/Standards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Accessible Electronic Documents Community of Practice (AED COP) – Guidelines and testing instructions for ensuring accessible documents that are Section 508 compliant.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dirty="0"/>
          </a:p>
          <a:p>
            <a:r>
              <a:rPr lang="en-US" dirty="0"/>
              <a:t>World Wide Web Consortium (W3C) Guidelines include:</a:t>
            </a:r>
          </a:p>
          <a:p>
            <a:pPr marL="171450" indent="-171450">
              <a:buFont typeface="Arial" panose="020B0604020202020204" pitchFamily="34" charset="0"/>
              <a:buChar char="•"/>
            </a:pPr>
            <a:r>
              <a:rPr lang="en-US" dirty="0"/>
              <a:t>Authoring Tools Accessibility Guidelines (ATAG)</a:t>
            </a:r>
          </a:p>
          <a:p>
            <a:pPr marL="171450" indent="-171450">
              <a:buFont typeface="Arial" panose="020B0604020202020204" pitchFamily="34" charset="0"/>
              <a:buChar char="•"/>
            </a:pPr>
            <a:r>
              <a:rPr lang="en-US" dirty="0"/>
              <a:t>User Agent Accessibility Guidelines (UAAG)</a:t>
            </a:r>
            <a:endParaRPr lang="en-US" sz="1200" dirty="0"/>
          </a:p>
          <a:p>
            <a:pPr marL="171450" indent="-171450">
              <a:buFont typeface="Arial" panose="020B0604020202020204" pitchFamily="34" charset="0"/>
              <a:buChar char="•"/>
            </a:pPr>
            <a:r>
              <a:rPr lang="en-US" sz="1200" dirty="0"/>
              <a:t>Accessible Rich Internet Applications (ARIA)</a:t>
            </a:r>
          </a:p>
          <a:p>
            <a:pPr marL="171450" indent="-171450">
              <a:buFont typeface="Arial" panose="020B0604020202020204" pitchFamily="34" charset="0"/>
              <a:buChar char="•"/>
            </a:pPr>
            <a:endParaRPr lang="en-US" sz="1200" dirty="0"/>
          </a:p>
          <a:p>
            <a:pPr marL="0" indent="0">
              <a:buFont typeface="Arial" panose="020B0604020202020204" pitchFamily="34" charset="0"/>
              <a:buNone/>
            </a:pPr>
            <a:r>
              <a:rPr lang="en-US" sz="1200" dirty="0"/>
              <a:t>ISO Standards:</a:t>
            </a:r>
          </a:p>
          <a:p>
            <a:pPr marL="171450" lvl="0" indent="-171450">
              <a:buFont typeface="Arial" panose="020B0604020202020204" pitchFamily="34" charset="0"/>
              <a:buChar char="•"/>
            </a:pPr>
            <a:r>
              <a:rPr lang="en-US" sz="1200" dirty="0"/>
              <a:t>ISO/IEC Guide 71: Guide for addressing accessibility in standards</a:t>
            </a:r>
          </a:p>
          <a:p>
            <a:pPr marL="171450" lvl="0" indent="-171450">
              <a:buFont typeface="Arial" panose="020B0604020202020204" pitchFamily="34" charset="0"/>
              <a:buChar char="•"/>
            </a:pPr>
            <a:r>
              <a:rPr lang="en-US" sz="1200" dirty="0"/>
              <a:t>ISO/TR 22411: Ergonomics data for use in the application of ISO/IEC Guide 71:2014</a:t>
            </a:r>
          </a:p>
          <a:p>
            <a:pPr marL="171450" lvl="0" indent="-171450">
              <a:buFont typeface="Arial" panose="020B0604020202020204" pitchFamily="34" charset="0"/>
              <a:buChar char="•"/>
            </a:pPr>
            <a:r>
              <a:rPr lang="en-US" sz="1200" dirty="0"/>
              <a:t>ISO 30071-1: Digital accessibility standard</a:t>
            </a:r>
          </a:p>
          <a:p>
            <a:pPr marL="171450" lvl="0" indent="-171450">
              <a:buFont typeface="Arial" panose="020B0604020202020204" pitchFamily="34" charset="0"/>
              <a:buChar char="•"/>
            </a:pPr>
            <a:r>
              <a:rPr lang="en-US" sz="1200" dirty="0"/>
              <a:t>ISO 21542: Building construction — Accessibility and usability of the built environment</a:t>
            </a:r>
          </a:p>
        </p:txBody>
      </p:sp>
      <p:sp>
        <p:nvSpPr>
          <p:cNvPr id="4" name="Slide Number Placeholder 3"/>
          <p:cNvSpPr>
            <a:spLocks noGrp="1"/>
          </p:cNvSpPr>
          <p:nvPr>
            <p:ph type="sldNum" sz="quarter" idx="5"/>
          </p:nvPr>
        </p:nvSpPr>
        <p:spPr/>
        <p:txBody>
          <a:bodyPr/>
          <a:lstStyle/>
          <a:p>
            <a:fld id="{F4367C96-DDCA-4867-8F69-39EABFA21D53}" type="slidenum">
              <a:rPr lang="en-US" smtClean="0"/>
              <a:t>11</a:t>
            </a:fld>
            <a:endParaRPr lang="en-US" dirty="0"/>
          </a:p>
        </p:txBody>
      </p:sp>
    </p:spTree>
    <p:extLst>
      <p:ext uri="{BB962C8B-B14F-4D97-AF65-F5344CB8AC3E}">
        <p14:creationId xmlns:p14="http://schemas.microsoft.com/office/powerpoint/2010/main" val="86985970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9B9FF4-5E5F-4912-946D-1F8AA7DD0B14}"/>
              </a:ext>
            </a:extLst>
          </p:cNvPr>
          <p:cNvSpPr>
            <a:spLocks noGrp="1"/>
          </p:cNvSpPr>
          <p:nvPr>
            <p:ph type="ctrTitle"/>
          </p:nvPr>
        </p:nvSpPr>
        <p:spPr>
          <a:xfrm>
            <a:off x="1047750" y="5010150"/>
            <a:ext cx="10096500" cy="920750"/>
          </a:xfrm>
        </p:spPr>
        <p:txBody>
          <a:bodyPr anchor="b">
            <a:normAutofit/>
          </a:bodyPr>
          <a:lstStyle>
            <a:lvl1pPr algn="ctr">
              <a:defRPr sz="480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18A15329-8D3B-422F-AA3D-157CACBFFE3D}"/>
              </a:ext>
            </a:extLst>
          </p:cNvPr>
          <p:cNvSpPr>
            <a:spLocks noGrp="1"/>
          </p:cNvSpPr>
          <p:nvPr>
            <p:ph type="subTitle" idx="1"/>
          </p:nvPr>
        </p:nvSpPr>
        <p:spPr>
          <a:xfrm>
            <a:off x="1047750" y="6022975"/>
            <a:ext cx="10096500" cy="447675"/>
          </a:xfrm>
        </p:spPr>
        <p:txBody>
          <a:bodyPr>
            <a:noAutofit/>
          </a:bodyPr>
          <a:lstStyle>
            <a:lvl1pPr marL="0" indent="0" algn="ctr">
              <a:buNone/>
              <a:defRPr sz="2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9B3E73B6-12C8-4526-AFDD-485DCDEC9763}"/>
              </a:ext>
            </a:extLst>
          </p:cNvPr>
          <p:cNvSpPr>
            <a:spLocks noGrp="1"/>
          </p:cNvSpPr>
          <p:nvPr>
            <p:ph type="dt" sz="half" idx="10"/>
          </p:nvPr>
        </p:nvSpPr>
        <p:spPr/>
        <p:txBody>
          <a:bodyPr/>
          <a:lstStyle/>
          <a:p>
            <a:r>
              <a:rPr lang="en-US"/>
              <a:t>06/28/2024</a:t>
            </a:r>
            <a:endParaRPr lang="en-US" dirty="0"/>
          </a:p>
        </p:txBody>
      </p:sp>
      <p:sp>
        <p:nvSpPr>
          <p:cNvPr id="5" name="Footer Placeholder 4">
            <a:extLst>
              <a:ext uri="{FF2B5EF4-FFF2-40B4-BE49-F238E27FC236}">
                <a16:creationId xmlns:a16="http://schemas.microsoft.com/office/drawing/2014/main" id="{3D3FA7DF-AC95-4A3E-9FF1-D1EEF9A9BA7E}"/>
              </a:ext>
            </a:extLst>
          </p:cNvPr>
          <p:cNvSpPr>
            <a:spLocks noGrp="1"/>
          </p:cNvSpPr>
          <p:nvPr>
            <p:ph type="ftr" sz="quarter" idx="11"/>
          </p:nvPr>
        </p:nvSpPr>
        <p:spPr/>
        <p:txBody>
          <a:bodyPr/>
          <a:lstStyle/>
          <a:p>
            <a:r>
              <a:rPr lang="en-US"/>
              <a:t>KCDC 2024</a:t>
            </a:r>
            <a:endParaRPr lang="en-US" dirty="0"/>
          </a:p>
        </p:txBody>
      </p:sp>
      <p:sp>
        <p:nvSpPr>
          <p:cNvPr id="6" name="Slide Number Placeholder 5">
            <a:extLst>
              <a:ext uri="{FF2B5EF4-FFF2-40B4-BE49-F238E27FC236}">
                <a16:creationId xmlns:a16="http://schemas.microsoft.com/office/drawing/2014/main" id="{71E5EF6D-8758-44B9-80C1-865573FC8178}"/>
              </a:ext>
            </a:extLst>
          </p:cNvPr>
          <p:cNvSpPr>
            <a:spLocks noGrp="1"/>
          </p:cNvSpPr>
          <p:nvPr>
            <p:ph type="sldNum" sz="quarter" idx="12"/>
          </p:nvPr>
        </p:nvSpPr>
        <p:spPr/>
        <p:txBody>
          <a:bodyPr/>
          <a:lstStyle/>
          <a:p>
            <a:fld id="{427A02C9-A0CD-4A0B-81BC-708D5026A1F8}" type="slidenum">
              <a:rPr lang="en-US" smtClean="0"/>
              <a:t>‹#›</a:t>
            </a:fld>
            <a:endParaRPr lang="en-US" dirty="0"/>
          </a:p>
        </p:txBody>
      </p:sp>
    </p:spTree>
    <p:extLst>
      <p:ext uri="{BB962C8B-B14F-4D97-AF65-F5344CB8AC3E}">
        <p14:creationId xmlns:p14="http://schemas.microsoft.com/office/powerpoint/2010/main" val="38404655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AF92F6-2683-48CC-8D7E-FE38C1BC49B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1447D80-7253-4EDA-AC92-046C9252FDB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92E2FBC-BD33-408B-A4B8-F549EEAF384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E51533F-CF3A-438B-BDD0-C62361C2BFB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8F458CD-9CDB-4739-8458-48D272DEE53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8F8DC93-E93F-4A50-ADB0-9EE2165C3BB1}"/>
              </a:ext>
            </a:extLst>
          </p:cNvPr>
          <p:cNvSpPr>
            <a:spLocks noGrp="1"/>
          </p:cNvSpPr>
          <p:nvPr>
            <p:ph type="dt" sz="half" idx="10"/>
          </p:nvPr>
        </p:nvSpPr>
        <p:spPr/>
        <p:txBody>
          <a:bodyPr/>
          <a:lstStyle/>
          <a:p>
            <a:r>
              <a:rPr lang="en-US"/>
              <a:t>06/28/2024</a:t>
            </a:r>
            <a:endParaRPr lang="en-US" dirty="0"/>
          </a:p>
        </p:txBody>
      </p:sp>
      <p:sp>
        <p:nvSpPr>
          <p:cNvPr id="8" name="Footer Placeholder 7">
            <a:extLst>
              <a:ext uri="{FF2B5EF4-FFF2-40B4-BE49-F238E27FC236}">
                <a16:creationId xmlns:a16="http://schemas.microsoft.com/office/drawing/2014/main" id="{4EEFA520-E658-463E-8A0D-EE534D40B6F8}"/>
              </a:ext>
            </a:extLst>
          </p:cNvPr>
          <p:cNvSpPr>
            <a:spLocks noGrp="1"/>
          </p:cNvSpPr>
          <p:nvPr>
            <p:ph type="ftr" sz="quarter" idx="11"/>
          </p:nvPr>
        </p:nvSpPr>
        <p:spPr/>
        <p:txBody>
          <a:bodyPr/>
          <a:lstStyle/>
          <a:p>
            <a:r>
              <a:rPr lang="en-US"/>
              <a:t>KCDC 2024</a:t>
            </a:r>
            <a:endParaRPr lang="en-US" dirty="0"/>
          </a:p>
        </p:txBody>
      </p:sp>
      <p:sp>
        <p:nvSpPr>
          <p:cNvPr id="9" name="Slide Number Placeholder 8">
            <a:extLst>
              <a:ext uri="{FF2B5EF4-FFF2-40B4-BE49-F238E27FC236}">
                <a16:creationId xmlns:a16="http://schemas.microsoft.com/office/drawing/2014/main" id="{43BE62E8-6627-457B-A399-6940743B1A32}"/>
              </a:ext>
            </a:extLst>
          </p:cNvPr>
          <p:cNvSpPr>
            <a:spLocks noGrp="1"/>
          </p:cNvSpPr>
          <p:nvPr>
            <p:ph type="sldNum" sz="quarter" idx="12"/>
          </p:nvPr>
        </p:nvSpPr>
        <p:spPr/>
        <p:txBody>
          <a:bodyPr/>
          <a:lstStyle/>
          <a:p>
            <a:fld id="{427A02C9-A0CD-4A0B-81BC-708D5026A1F8}" type="slidenum">
              <a:rPr lang="en-US" smtClean="0"/>
              <a:t>‹#›</a:t>
            </a:fld>
            <a:endParaRPr lang="en-US" dirty="0"/>
          </a:p>
        </p:txBody>
      </p:sp>
    </p:spTree>
    <p:extLst>
      <p:ext uri="{BB962C8B-B14F-4D97-AF65-F5344CB8AC3E}">
        <p14:creationId xmlns:p14="http://schemas.microsoft.com/office/powerpoint/2010/main" val="28012779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8D7B8F-BB4C-438E-B20F-B5D22093102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A652D7C-535C-4791-95A0-0ADE1FE26023}"/>
              </a:ext>
            </a:extLst>
          </p:cNvPr>
          <p:cNvSpPr>
            <a:spLocks noGrp="1"/>
          </p:cNvSpPr>
          <p:nvPr>
            <p:ph type="dt" sz="half" idx="10"/>
          </p:nvPr>
        </p:nvSpPr>
        <p:spPr/>
        <p:txBody>
          <a:bodyPr/>
          <a:lstStyle/>
          <a:p>
            <a:r>
              <a:rPr lang="en-US"/>
              <a:t>06/28/2024</a:t>
            </a:r>
            <a:endParaRPr lang="en-US" dirty="0"/>
          </a:p>
        </p:txBody>
      </p:sp>
      <p:sp>
        <p:nvSpPr>
          <p:cNvPr id="4" name="Footer Placeholder 3">
            <a:extLst>
              <a:ext uri="{FF2B5EF4-FFF2-40B4-BE49-F238E27FC236}">
                <a16:creationId xmlns:a16="http://schemas.microsoft.com/office/drawing/2014/main" id="{DC72D6CD-AAE4-4950-A472-5746151E6250}"/>
              </a:ext>
            </a:extLst>
          </p:cNvPr>
          <p:cNvSpPr>
            <a:spLocks noGrp="1"/>
          </p:cNvSpPr>
          <p:nvPr>
            <p:ph type="ftr" sz="quarter" idx="11"/>
          </p:nvPr>
        </p:nvSpPr>
        <p:spPr/>
        <p:txBody>
          <a:bodyPr/>
          <a:lstStyle/>
          <a:p>
            <a:r>
              <a:rPr lang="en-US"/>
              <a:t>KCDC 2024</a:t>
            </a:r>
            <a:endParaRPr lang="en-US" dirty="0"/>
          </a:p>
        </p:txBody>
      </p:sp>
      <p:sp>
        <p:nvSpPr>
          <p:cNvPr id="5" name="Slide Number Placeholder 4">
            <a:extLst>
              <a:ext uri="{FF2B5EF4-FFF2-40B4-BE49-F238E27FC236}">
                <a16:creationId xmlns:a16="http://schemas.microsoft.com/office/drawing/2014/main" id="{A06611B8-5EF5-4CC9-BA21-964C17EFCB6D}"/>
              </a:ext>
            </a:extLst>
          </p:cNvPr>
          <p:cNvSpPr>
            <a:spLocks noGrp="1"/>
          </p:cNvSpPr>
          <p:nvPr>
            <p:ph type="sldNum" sz="quarter" idx="12"/>
          </p:nvPr>
        </p:nvSpPr>
        <p:spPr/>
        <p:txBody>
          <a:bodyPr/>
          <a:lstStyle/>
          <a:p>
            <a:fld id="{427A02C9-A0CD-4A0B-81BC-708D5026A1F8}" type="slidenum">
              <a:rPr lang="en-US" smtClean="0"/>
              <a:t>‹#›</a:t>
            </a:fld>
            <a:endParaRPr lang="en-US" dirty="0"/>
          </a:p>
        </p:txBody>
      </p:sp>
    </p:spTree>
    <p:extLst>
      <p:ext uri="{BB962C8B-B14F-4D97-AF65-F5344CB8AC3E}">
        <p14:creationId xmlns:p14="http://schemas.microsoft.com/office/powerpoint/2010/main" val="5748775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582286C-FC05-4E04-B5E3-BAF738900D08}"/>
              </a:ext>
            </a:extLst>
          </p:cNvPr>
          <p:cNvSpPr>
            <a:spLocks noGrp="1"/>
          </p:cNvSpPr>
          <p:nvPr>
            <p:ph type="dt" sz="half" idx="10"/>
          </p:nvPr>
        </p:nvSpPr>
        <p:spPr/>
        <p:txBody>
          <a:bodyPr/>
          <a:lstStyle/>
          <a:p>
            <a:r>
              <a:rPr lang="en-US"/>
              <a:t>06/28/2024</a:t>
            </a:r>
            <a:endParaRPr lang="en-US" dirty="0"/>
          </a:p>
        </p:txBody>
      </p:sp>
      <p:sp>
        <p:nvSpPr>
          <p:cNvPr id="3" name="Footer Placeholder 2">
            <a:extLst>
              <a:ext uri="{FF2B5EF4-FFF2-40B4-BE49-F238E27FC236}">
                <a16:creationId xmlns:a16="http://schemas.microsoft.com/office/drawing/2014/main" id="{42194715-CAD1-456B-9E7F-03949E56BFD1}"/>
              </a:ext>
            </a:extLst>
          </p:cNvPr>
          <p:cNvSpPr>
            <a:spLocks noGrp="1"/>
          </p:cNvSpPr>
          <p:nvPr>
            <p:ph type="ftr" sz="quarter" idx="11"/>
          </p:nvPr>
        </p:nvSpPr>
        <p:spPr/>
        <p:txBody>
          <a:bodyPr/>
          <a:lstStyle/>
          <a:p>
            <a:r>
              <a:rPr lang="en-US"/>
              <a:t>KCDC 2024</a:t>
            </a:r>
            <a:endParaRPr lang="en-US" dirty="0"/>
          </a:p>
        </p:txBody>
      </p:sp>
      <p:sp>
        <p:nvSpPr>
          <p:cNvPr id="4" name="Slide Number Placeholder 3">
            <a:extLst>
              <a:ext uri="{FF2B5EF4-FFF2-40B4-BE49-F238E27FC236}">
                <a16:creationId xmlns:a16="http://schemas.microsoft.com/office/drawing/2014/main" id="{82030D97-ACB7-42B4-A0E1-206D33147629}"/>
              </a:ext>
            </a:extLst>
          </p:cNvPr>
          <p:cNvSpPr>
            <a:spLocks noGrp="1"/>
          </p:cNvSpPr>
          <p:nvPr>
            <p:ph type="sldNum" sz="quarter" idx="12"/>
          </p:nvPr>
        </p:nvSpPr>
        <p:spPr/>
        <p:txBody>
          <a:bodyPr/>
          <a:lstStyle/>
          <a:p>
            <a:fld id="{427A02C9-A0CD-4A0B-81BC-708D5026A1F8}" type="slidenum">
              <a:rPr lang="en-US" smtClean="0"/>
              <a:t>‹#›</a:t>
            </a:fld>
            <a:endParaRPr lang="en-US" dirty="0"/>
          </a:p>
        </p:txBody>
      </p:sp>
    </p:spTree>
    <p:extLst>
      <p:ext uri="{BB962C8B-B14F-4D97-AF65-F5344CB8AC3E}">
        <p14:creationId xmlns:p14="http://schemas.microsoft.com/office/powerpoint/2010/main" val="21519395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371DCB-E1BF-4CD2-A3C6-46F9F238FB1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2CDB849-A401-466F-9204-F0A3908C0DC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CD75B32-3BAE-4777-9C23-54E1D0079BD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4DC40EE-1B75-458D-AF59-CAC04EF02FA4}"/>
              </a:ext>
            </a:extLst>
          </p:cNvPr>
          <p:cNvSpPr>
            <a:spLocks noGrp="1"/>
          </p:cNvSpPr>
          <p:nvPr>
            <p:ph type="dt" sz="half" idx="10"/>
          </p:nvPr>
        </p:nvSpPr>
        <p:spPr/>
        <p:txBody>
          <a:bodyPr/>
          <a:lstStyle/>
          <a:p>
            <a:r>
              <a:rPr lang="en-US"/>
              <a:t>06/28/2024</a:t>
            </a:r>
            <a:endParaRPr lang="en-US" dirty="0"/>
          </a:p>
        </p:txBody>
      </p:sp>
      <p:sp>
        <p:nvSpPr>
          <p:cNvPr id="6" name="Footer Placeholder 5">
            <a:extLst>
              <a:ext uri="{FF2B5EF4-FFF2-40B4-BE49-F238E27FC236}">
                <a16:creationId xmlns:a16="http://schemas.microsoft.com/office/drawing/2014/main" id="{167A8C00-828C-4B27-9216-79AC88D6CFF4}"/>
              </a:ext>
            </a:extLst>
          </p:cNvPr>
          <p:cNvSpPr>
            <a:spLocks noGrp="1"/>
          </p:cNvSpPr>
          <p:nvPr>
            <p:ph type="ftr" sz="quarter" idx="11"/>
          </p:nvPr>
        </p:nvSpPr>
        <p:spPr/>
        <p:txBody>
          <a:bodyPr/>
          <a:lstStyle/>
          <a:p>
            <a:r>
              <a:rPr lang="en-US"/>
              <a:t>KCDC 2024</a:t>
            </a:r>
            <a:endParaRPr lang="en-US" dirty="0"/>
          </a:p>
        </p:txBody>
      </p:sp>
      <p:sp>
        <p:nvSpPr>
          <p:cNvPr id="7" name="Slide Number Placeholder 6">
            <a:extLst>
              <a:ext uri="{FF2B5EF4-FFF2-40B4-BE49-F238E27FC236}">
                <a16:creationId xmlns:a16="http://schemas.microsoft.com/office/drawing/2014/main" id="{65D09B04-31F5-442A-B35E-A7B7E884F5C8}"/>
              </a:ext>
            </a:extLst>
          </p:cNvPr>
          <p:cNvSpPr>
            <a:spLocks noGrp="1"/>
          </p:cNvSpPr>
          <p:nvPr>
            <p:ph type="sldNum" sz="quarter" idx="12"/>
          </p:nvPr>
        </p:nvSpPr>
        <p:spPr/>
        <p:txBody>
          <a:bodyPr/>
          <a:lstStyle/>
          <a:p>
            <a:fld id="{427A02C9-A0CD-4A0B-81BC-708D5026A1F8}" type="slidenum">
              <a:rPr lang="en-US" smtClean="0"/>
              <a:t>‹#›</a:t>
            </a:fld>
            <a:endParaRPr lang="en-US" dirty="0"/>
          </a:p>
        </p:txBody>
      </p:sp>
    </p:spTree>
    <p:extLst>
      <p:ext uri="{BB962C8B-B14F-4D97-AF65-F5344CB8AC3E}">
        <p14:creationId xmlns:p14="http://schemas.microsoft.com/office/powerpoint/2010/main" val="109459606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836A52-C5F1-4FC3-A378-45755CEC227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7C12394-5379-4E31-8506-206BAB030C5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B695D635-F5A6-441F-BBC9-678B16150F7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CC8000F-4965-4CE3-BF8F-EC9FC2951409}"/>
              </a:ext>
            </a:extLst>
          </p:cNvPr>
          <p:cNvSpPr>
            <a:spLocks noGrp="1"/>
          </p:cNvSpPr>
          <p:nvPr>
            <p:ph type="dt" sz="half" idx="10"/>
          </p:nvPr>
        </p:nvSpPr>
        <p:spPr/>
        <p:txBody>
          <a:bodyPr/>
          <a:lstStyle/>
          <a:p>
            <a:r>
              <a:rPr lang="en-US"/>
              <a:t>06/28/2024</a:t>
            </a:r>
            <a:endParaRPr lang="en-US" dirty="0"/>
          </a:p>
        </p:txBody>
      </p:sp>
      <p:sp>
        <p:nvSpPr>
          <p:cNvPr id="6" name="Footer Placeholder 5">
            <a:extLst>
              <a:ext uri="{FF2B5EF4-FFF2-40B4-BE49-F238E27FC236}">
                <a16:creationId xmlns:a16="http://schemas.microsoft.com/office/drawing/2014/main" id="{2338240B-235F-46A0-8537-3D038A5CD970}"/>
              </a:ext>
            </a:extLst>
          </p:cNvPr>
          <p:cNvSpPr>
            <a:spLocks noGrp="1"/>
          </p:cNvSpPr>
          <p:nvPr>
            <p:ph type="ftr" sz="quarter" idx="11"/>
          </p:nvPr>
        </p:nvSpPr>
        <p:spPr/>
        <p:txBody>
          <a:bodyPr/>
          <a:lstStyle/>
          <a:p>
            <a:r>
              <a:rPr lang="en-US"/>
              <a:t>KCDC 2024</a:t>
            </a:r>
            <a:endParaRPr lang="en-US" dirty="0"/>
          </a:p>
        </p:txBody>
      </p:sp>
      <p:sp>
        <p:nvSpPr>
          <p:cNvPr id="7" name="Slide Number Placeholder 6">
            <a:extLst>
              <a:ext uri="{FF2B5EF4-FFF2-40B4-BE49-F238E27FC236}">
                <a16:creationId xmlns:a16="http://schemas.microsoft.com/office/drawing/2014/main" id="{B854CB97-83FB-4ABC-AA99-0D55D6D08030}"/>
              </a:ext>
            </a:extLst>
          </p:cNvPr>
          <p:cNvSpPr>
            <a:spLocks noGrp="1"/>
          </p:cNvSpPr>
          <p:nvPr>
            <p:ph type="sldNum" sz="quarter" idx="12"/>
          </p:nvPr>
        </p:nvSpPr>
        <p:spPr/>
        <p:txBody>
          <a:bodyPr/>
          <a:lstStyle/>
          <a:p>
            <a:fld id="{427A02C9-A0CD-4A0B-81BC-708D5026A1F8}" type="slidenum">
              <a:rPr lang="en-US" smtClean="0"/>
              <a:t>‹#›</a:t>
            </a:fld>
            <a:endParaRPr lang="en-US" dirty="0"/>
          </a:p>
        </p:txBody>
      </p:sp>
    </p:spTree>
    <p:extLst>
      <p:ext uri="{BB962C8B-B14F-4D97-AF65-F5344CB8AC3E}">
        <p14:creationId xmlns:p14="http://schemas.microsoft.com/office/powerpoint/2010/main" val="28516600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7B8E54-9AB1-4023-B313-DAA68FF9DEA7}"/>
              </a:ext>
            </a:extLst>
          </p:cNvPr>
          <p:cNvSpPr>
            <a:spLocks noGrp="1"/>
          </p:cNvSpPr>
          <p:nvPr>
            <p:ph type="title"/>
          </p:nvPr>
        </p:nvSpPr>
        <p:spPr>
          <a:xfrm>
            <a:off x="838200" y="160336"/>
            <a:ext cx="8334376" cy="1325563"/>
          </a:xfrm>
        </p:spPr>
        <p:txBody>
          <a:bodyPr/>
          <a:lstStyle>
            <a:lvl1pPr>
              <a:defRPr>
                <a:solidFill>
                  <a:schemeClr val="bg1"/>
                </a:solidFil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3E95CF06-5751-4231-87AC-844D3099BF48}"/>
              </a:ext>
            </a:extLst>
          </p:cNvPr>
          <p:cNvSpPr>
            <a:spLocks noGrp="1"/>
          </p:cNvSpPr>
          <p:nvPr>
            <p:ph idx="1"/>
          </p:nvPr>
        </p:nvSpPr>
        <p:spPr/>
        <p:txBody>
          <a:bodyPr/>
          <a:lstStyle>
            <a:lvl1pPr marL="228600" indent="-228600">
              <a:buClr>
                <a:schemeClr val="accent4"/>
              </a:buClr>
              <a:buFont typeface="Wingdings" panose="05000000000000000000" pitchFamily="2" charset="2"/>
              <a:buChar char="§"/>
              <a:defRPr>
                <a:solidFill>
                  <a:schemeClr val="bg1"/>
                </a:solidFill>
              </a:defRPr>
            </a:lvl1pPr>
            <a:lvl2pPr marL="685800" indent="-228600">
              <a:buClr>
                <a:schemeClr val="accent4"/>
              </a:buClr>
              <a:buFont typeface="Wingdings" panose="05000000000000000000" pitchFamily="2" charset="2"/>
              <a:buChar char="§"/>
              <a:defRPr>
                <a:solidFill>
                  <a:schemeClr val="bg1"/>
                </a:solidFill>
              </a:defRPr>
            </a:lvl2pPr>
            <a:lvl3pPr marL="1143000" indent="-228600">
              <a:buClr>
                <a:schemeClr val="accent4"/>
              </a:buClr>
              <a:buFont typeface="Wingdings" panose="05000000000000000000" pitchFamily="2" charset="2"/>
              <a:buChar char="§"/>
              <a:defRPr>
                <a:solidFill>
                  <a:schemeClr val="bg1"/>
                </a:solidFill>
              </a:defRPr>
            </a:lvl3pPr>
            <a:lvl4pPr marL="1600200" indent="-228600">
              <a:buClr>
                <a:schemeClr val="accent4"/>
              </a:buClr>
              <a:buFont typeface="Wingdings" panose="05000000000000000000" pitchFamily="2" charset="2"/>
              <a:buChar char="§"/>
              <a:defRPr>
                <a:solidFill>
                  <a:schemeClr val="bg1"/>
                </a:solidFill>
              </a:defRPr>
            </a:lvl4pPr>
            <a:lvl5pPr marL="2057400" indent="-228600">
              <a:buClr>
                <a:schemeClr val="accent4"/>
              </a:buClr>
              <a:buFont typeface="Wingdings" panose="05000000000000000000" pitchFamily="2" charset="2"/>
              <a:buChar cha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17884EF7-5BD4-4CC1-86B2-20669198B106}"/>
              </a:ext>
            </a:extLst>
          </p:cNvPr>
          <p:cNvSpPr>
            <a:spLocks noGrp="1"/>
          </p:cNvSpPr>
          <p:nvPr>
            <p:ph type="dt" sz="half" idx="10"/>
          </p:nvPr>
        </p:nvSpPr>
        <p:spPr/>
        <p:txBody>
          <a:bodyPr/>
          <a:lstStyle/>
          <a:p>
            <a:r>
              <a:rPr lang="en-US"/>
              <a:t>06/28/2024</a:t>
            </a:r>
            <a:endParaRPr lang="en-US" dirty="0"/>
          </a:p>
        </p:txBody>
      </p:sp>
      <p:sp>
        <p:nvSpPr>
          <p:cNvPr id="5" name="Footer Placeholder 4">
            <a:extLst>
              <a:ext uri="{FF2B5EF4-FFF2-40B4-BE49-F238E27FC236}">
                <a16:creationId xmlns:a16="http://schemas.microsoft.com/office/drawing/2014/main" id="{912866A4-9B1B-430F-9496-791F98E71378}"/>
              </a:ext>
            </a:extLst>
          </p:cNvPr>
          <p:cNvSpPr>
            <a:spLocks noGrp="1"/>
          </p:cNvSpPr>
          <p:nvPr>
            <p:ph type="ftr" sz="quarter" idx="11"/>
          </p:nvPr>
        </p:nvSpPr>
        <p:spPr/>
        <p:txBody>
          <a:bodyPr/>
          <a:lstStyle/>
          <a:p>
            <a:r>
              <a:rPr lang="en-US"/>
              <a:t>KCDC 2024</a:t>
            </a:r>
            <a:endParaRPr lang="en-US" dirty="0"/>
          </a:p>
        </p:txBody>
      </p:sp>
      <p:sp>
        <p:nvSpPr>
          <p:cNvPr id="6" name="Slide Number Placeholder 5">
            <a:extLst>
              <a:ext uri="{FF2B5EF4-FFF2-40B4-BE49-F238E27FC236}">
                <a16:creationId xmlns:a16="http://schemas.microsoft.com/office/drawing/2014/main" id="{D9DE284F-A5B5-4877-B286-3934B0CFABEE}"/>
              </a:ext>
            </a:extLst>
          </p:cNvPr>
          <p:cNvSpPr>
            <a:spLocks noGrp="1"/>
          </p:cNvSpPr>
          <p:nvPr>
            <p:ph type="sldNum" sz="quarter" idx="12"/>
          </p:nvPr>
        </p:nvSpPr>
        <p:spPr/>
        <p:txBody>
          <a:bodyPr/>
          <a:lstStyle/>
          <a:p>
            <a:fld id="{427A02C9-A0CD-4A0B-81BC-708D5026A1F8}" type="slidenum">
              <a:rPr lang="en-US" smtClean="0"/>
              <a:t>‹#›</a:t>
            </a:fld>
            <a:endParaRPr lang="en-US" dirty="0"/>
          </a:p>
        </p:txBody>
      </p:sp>
    </p:spTree>
    <p:extLst>
      <p:ext uri="{BB962C8B-B14F-4D97-AF65-F5344CB8AC3E}">
        <p14:creationId xmlns:p14="http://schemas.microsoft.com/office/powerpoint/2010/main" val="34877200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7B8E54-9AB1-4023-B313-DAA68FF9DEA7}"/>
              </a:ext>
            </a:extLst>
          </p:cNvPr>
          <p:cNvSpPr>
            <a:spLocks noGrp="1"/>
          </p:cNvSpPr>
          <p:nvPr>
            <p:ph type="title"/>
          </p:nvPr>
        </p:nvSpPr>
        <p:spPr>
          <a:xfrm>
            <a:off x="838200" y="160336"/>
            <a:ext cx="8334376" cy="1325563"/>
          </a:xfrm>
        </p:spPr>
        <p:txBody>
          <a:bodyPr/>
          <a:lstStyle>
            <a:lvl1pPr>
              <a:defRPr>
                <a:solidFill>
                  <a:schemeClr val="bg1"/>
                </a:solidFil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3E95CF06-5751-4231-87AC-844D3099BF48}"/>
              </a:ext>
            </a:extLst>
          </p:cNvPr>
          <p:cNvSpPr>
            <a:spLocks noGrp="1"/>
          </p:cNvSpPr>
          <p:nvPr>
            <p:ph idx="1"/>
          </p:nvPr>
        </p:nvSpPr>
        <p:spPr/>
        <p:txBody>
          <a:bodyPr/>
          <a:lstStyle>
            <a:lvl1pPr marL="228600" indent="-228600">
              <a:buClr>
                <a:schemeClr val="accent5"/>
              </a:buClr>
              <a:buFont typeface="Wingdings" panose="05000000000000000000" pitchFamily="2" charset="2"/>
              <a:buChar char="§"/>
              <a:defRPr>
                <a:solidFill>
                  <a:schemeClr val="bg1"/>
                </a:solidFill>
              </a:defRPr>
            </a:lvl1pPr>
            <a:lvl2pPr marL="685800" indent="-228600">
              <a:buClr>
                <a:schemeClr val="accent5"/>
              </a:buClr>
              <a:buFont typeface="Wingdings" panose="05000000000000000000" pitchFamily="2" charset="2"/>
              <a:buChar char="§"/>
              <a:defRPr>
                <a:solidFill>
                  <a:schemeClr val="bg1"/>
                </a:solidFill>
              </a:defRPr>
            </a:lvl2pPr>
            <a:lvl3pPr marL="1143000" indent="-228600">
              <a:buClr>
                <a:schemeClr val="accent5"/>
              </a:buClr>
              <a:buFont typeface="Wingdings" panose="05000000000000000000" pitchFamily="2" charset="2"/>
              <a:buChar char="§"/>
              <a:defRPr>
                <a:solidFill>
                  <a:schemeClr val="bg1"/>
                </a:solidFill>
              </a:defRPr>
            </a:lvl3pPr>
            <a:lvl4pPr marL="1600200" indent="-228600">
              <a:buClr>
                <a:schemeClr val="accent5"/>
              </a:buClr>
              <a:buFont typeface="Wingdings" panose="05000000000000000000" pitchFamily="2" charset="2"/>
              <a:buChar char="§"/>
              <a:defRPr>
                <a:solidFill>
                  <a:schemeClr val="bg1"/>
                </a:solidFill>
              </a:defRPr>
            </a:lvl4pPr>
            <a:lvl5pPr marL="2057400" indent="-228600">
              <a:buClr>
                <a:schemeClr val="accent5"/>
              </a:buClr>
              <a:buFont typeface="Wingdings" panose="05000000000000000000" pitchFamily="2" charset="2"/>
              <a:buChar cha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17884EF7-5BD4-4CC1-86B2-20669198B106}"/>
              </a:ext>
            </a:extLst>
          </p:cNvPr>
          <p:cNvSpPr>
            <a:spLocks noGrp="1"/>
          </p:cNvSpPr>
          <p:nvPr>
            <p:ph type="dt" sz="half" idx="10"/>
          </p:nvPr>
        </p:nvSpPr>
        <p:spPr/>
        <p:txBody>
          <a:bodyPr/>
          <a:lstStyle/>
          <a:p>
            <a:r>
              <a:rPr lang="en-US"/>
              <a:t>06/28/2024</a:t>
            </a:r>
            <a:endParaRPr lang="en-US" dirty="0"/>
          </a:p>
        </p:txBody>
      </p:sp>
      <p:sp>
        <p:nvSpPr>
          <p:cNvPr id="5" name="Footer Placeholder 4">
            <a:extLst>
              <a:ext uri="{FF2B5EF4-FFF2-40B4-BE49-F238E27FC236}">
                <a16:creationId xmlns:a16="http://schemas.microsoft.com/office/drawing/2014/main" id="{912866A4-9B1B-430F-9496-791F98E71378}"/>
              </a:ext>
            </a:extLst>
          </p:cNvPr>
          <p:cNvSpPr>
            <a:spLocks noGrp="1"/>
          </p:cNvSpPr>
          <p:nvPr>
            <p:ph type="ftr" sz="quarter" idx="11"/>
          </p:nvPr>
        </p:nvSpPr>
        <p:spPr/>
        <p:txBody>
          <a:bodyPr/>
          <a:lstStyle/>
          <a:p>
            <a:r>
              <a:rPr lang="en-US"/>
              <a:t>KCDC 2024</a:t>
            </a:r>
            <a:endParaRPr lang="en-US" dirty="0"/>
          </a:p>
        </p:txBody>
      </p:sp>
      <p:sp>
        <p:nvSpPr>
          <p:cNvPr id="6" name="Slide Number Placeholder 5">
            <a:extLst>
              <a:ext uri="{FF2B5EF4-FFF2-40B4-BE49-F238E27FC236}">
                <a16:creationId xmlns:a16="http://schemas.microsoft.com/office/drawing/2014/main" id="{D9DE284F-A5B5-4877-B286-3934B0CFABEE}"/>
              </a:ext>
            </a:extLst>
          </p:cNvPr>
          <p:cNvSpPr>
            <a:spLocks noGrp="1"/>
          </p:cNvSpPr>
          <p:nvPr>
            <p:ph type="sldNum" sz="quarter" idx="12"/>
          </p:nvPr>
        </p:nvSpPr>
        <p:spPr/>
        <p:txBody>
          <a:bodyPr/>
          <a:lstStyle/>
          <a:p>
            <a:fld id="{427A02C9-A0CD-4A0B-81BC-708D5026A1F8}" type="slidenum">
              <a:rPr lang="en-US" smtClean="0"/>
              <a:t>‹#›</a:t>
            </a:fld>
            <a:endParaRPr lang="en-US" dirty="0"/>
          </a:p>
        </p:txBody>
      </p:sp>
    </p:spTree>
    <p:extLst>
      <p:ext uri="{BB962C8B-B14F-4D97-AF65-F5344CB8AC3E}">
        <p14:creationId xmlns:p14="http://schemas.microsoft.com/office/powerpoint/2010/main" val="1557296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2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7B8E54-9AB1-4023-B313-DAA68FF9DEA7}"/>
              </a:ext>
            </a:extLst>
          </p:cNvPr>
          <p:cNvSpPr>
            <a:spLocks noGrp="1"/>
          </p:cNvSpPr>
          <p:nvPr>
            <p:ph type="title"/>
          </p:nvPr>
        </p:nvSpPr>
        <p:spPr>
          <a:xfrm>
            <a:off x="838200" y="160336"/>
            <a:ext cx="8334376" cy="1325563"/>
          </a:xfrm>
        </p:spPr>
        <p:txBody>
          <a:bodyPr/>
          <a:lstStyle>
            <a:lvl1pPr>
              <a:defRPr>
                <a:solidFill>
                  <a:schemeClr val="bg1"/>
                </a:solidFil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3E95CF06-5751-4231-87AC-844D3099BF48}"/>
              </a:ext>
            </a:extLst>
          </p:cNvPr>
          <p:cNvSpPr>
            <a:spLocks noGrp="1"/>
          </p:cNvSpPr>
          <p:nvPr>
            <p:ph idx="1"/>
          </p:nvPr>
        </p:nvSpPr>
        <p:spPr/>
        <p:txBody>
          <a:bodyPr/>
          <a:lstStyle>
            <a:lvl1pPr marL="228600" indent="-228600">
              <a:buClr>
                <a:schemeClr val="accent3"/>
              </a:buClr>
              <a:buFont typeface="Wingdings" panose="05000000000000000000" pitchFamily="2" charset="2"/>
              <a:buChar char="§"/>
              <a:defRPr>
                <a:solidFill>
                  <a:schemeClr val="bg1"/>
                </a:solidFill>
              </a:defRPr>
            </a:lvl1pPr>
            <a:lvl2pPr marL="685800" indent="-228600">
              <a:buClr>
                <a:schemeClr val="accent3"/>
              </a:buClr>
              <a:buFont typeface="Wingdings" panose="05000000000000000000" pitchFamily="2" charset="2"/>
              <a:buChar char="§"/>
              <a:defRPr>
                <a:solidFill>
                  <a:schemeClr val="bg1"/>
                </a:solidFill>
              </a:defRPr>
            </a:lvl2pPr>
            <a:lvl3pPr marL="1143000" indent="-228600">
              <a:buClr>
                <a:schemeClr val="accent3"/>
              </a:buClr>
              <a:buFont typeface="Wingdings" panose="05000000000000000000" pitchFamily="2" charset="2"/>
              <a:buChar char="§"/>
              <a:defRPr>
                <a:solidFill>
                  <a:schemeClr val="bg1"/>
                </a:solidFill>
              </a:defRPr>
            </a:lvl3pPr>
            <a:lvl4pPr marL="1600200" indent="-228600">
              <a:buClr>
                <a:schemeClr val="accent3"/>
              </a:buClr>
              <a:buFont typeface="Wingdings" panose="05000000000000000000" pitchFamily="2" charset="2"/>
              <a:buChar char="§"/>
              <a:defRPr>
                <a:solidFill>
                  <a:schemeClr val="bg1"/>
                </a:solidFill>
              </a:defRPr>
            </a:lvl4pPr>
            <a:lvl5pPr marL="2057400" indent="-228600">
              <a:buClr>
                <a:schemeClr val="accent3"/>
              </a:buClr>
              <a:buFont typeface="Wingdings" panose="05000000000000000000" pitchFamily="2" charset="2"/>
              <a:buChar cha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17884EF7-5BD4-4CC1-86B2-20669198B106}"/>
              </a:ext>
            </a:extLst>
          </p:cNvPr>
          <p:cNvSpPr>
            <a:spLocks noGrp="1"/>
          </p:cNvSpPr>
          <p:nvPr>
            <p:ph type="dt" sz="half" idx="10"/>
          </p:nvPr>
        </p:nvSpPr>
        <p:spPr/>
        <p:txBody>
          <a:bodyPr/>
          <a:lstStyle/>
          <a:p>
            <a:r>
              <a:rPr lang="en-US"/>
              <a:t>06/28/2024</a:t>
            </a:r>
            <a:endParaRPr lang="en-US" dirty="0"/>
          </a:p>
        </p:txBody>
      </p:sp>
      <p:sp>
        <p:nvSpPr>
          <p:cNvPr id="5" name="Footer Placeholder 4">
            <a:extLst>
              <a:ext uri="{FF2B5EF4-FFF2-40B4-BE49-F238E27FC236}">
                <a16:creationId xmlns:a16="http://schemas.microsoft.com/office/drawing/2014/main" id="{912866A4-9B1B-430F-9496-791F98E71378}"/>
              </a:ext>
            </a:extLst>
          </p:cNvPr>
          <p:cNvSpPr>
            <a:spLocks noGrp="1"/>
          </p:cNvSpPr>
          <p:nvPr>
            <p:ph type="ftr" sz="quarter" idx="11"/>
          </p:nvPr>
        </p:nvSpPr>
        <p:spPr/>
        <p:txBody>
          <a:bodyPr/>
          <a:lstStyle/>
          <a:p>
            <a:r>
              <a:rPr lang="en-US"/>
              <a:t>KCDC 2024</a:t>
            </a:r>
            <a:endParaRPr lang="en-US" dirty="0"/>
          </a:p>
        </p:txBody>
      </p:sp>
      <p:sp>
        <p:nvSpPr>
          <p:cNvPr id="6" name="Slide Number Placeholder 5">
            <a:extLst>
              <a:ext uri="{FF2B5EF4-FFF2-40B4-BE49-F238E27FC236}">
                <a16:creationId xmlns:a16="http://schemas.microsoft.com/office/drawing/2014/main" id="{D9DE284F-A5B5-4877-B286-3934B0CFABEE}"/>
              </a:ext>
            </a:extLst>
          </p:cNvPr>
          <p:cNvSpPr>
            <a:spLocks noGrp="1"/>
          </p:cNvSpPr>
          <p:nvPr>
            <p:ph type="sldNum" sz="quarter" idx="12"/>
          </p:nvPr>
        </p:nvSpPr>
        <p:spPr/>
        <p:txBody>
          <a:bodyPr/>
          <a:lstStyle/>
          <a:p>
            <a:fld id="{427A02C9-A0CD-4A0B-81BC-708D5026A1F8}" type="slidenum">
              <a:rPr lang="en-US" smtClean="0"/>
              <a:t>‹#›</a:t>
            </a:fld>
            <a:endParaRPr lang="en-US" dirty="0"/>
          </a:p>
        </p:txBody>
      </p:sp>
    </p:spTree>
    <p:extLst>
      <p:ext uri="{BB962C8B-B14F-4D97-AF65-F5344CB8AC3E}">
        <p14:creationId xmlns:p14="http://schemas.microsoft.com/office/powerpoint/2010/main" val="1955489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3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7B8E54-9AB1-4023-B313-DAA68FF9DEA7}"/>
              </a:ext>
            </a:extLst>
          </p:cNvPr>
          <p:cNvSpPr>
            <a:spLocks noGrp="1"/>
          </p:cNvSpPr>
          <p:nvPr>
            <p:ph type="title"/>
          </p:nvPr>
        </p:nvSpPr>
        <p:spPr>
          <a:xfrm>
            <a:off x="838200" y="160336"/>
            <a:ext cx="8334376" cy="1325563"/>
          </a:xfrm>
        </p:spPr>
        <p:txBody>
          <a:bodyPr/>
          <a:lstStyle>
            <a:lvl1pPr>
              <a:defRPr>
                <a:solidFill>
                  <a:schemeClr val="bg1"/>
                </a:solidFil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3E95CF06-5751-4231-87AC-844D3099BF48}"/>
              </a:ext>
            </a:extLst>
          </p:cNvPr>
          <p:cNvSpPr>
            <a:spLocks noGrp="1"/>
          </p:cNvSpPr>
          <p:nvPr>
            <p:ph idx="1"/>
          </p:nvPr>
        </p:nvSpPr>
        <p:spPr/>
        <p:txBody>
          <a:bodyPr/>
          <a:lstStyle>
            <a:lvl1pPr marL="228600" indent="-228600">
              <a:buClr>
                <a:schemeClr val="accent4"/>
              </a:buClr>
              <a:buFont typeface="Wingdings" panose="05000000000000000000" pitchFamily="2" charset="2"/>
              <a:buChar char="§"/>
              <a:defRPr>
                <a:solidFill>
                  <a:schemeClr val="bg1"/>
                </a:solidFill>
              </a:defRPr>
            </a:lvl1pPr>
            <a:lvl2pPr marL="685800" indent="-228600">
              <a:buClr>
                <a:schemeClr val="accent4"/>
              </a:buClr>
              <a:buFont typeface="Wingdings" panose="05000000000000000000" pitchFamily="2" charset="2"/>
              <a:buChar char="§"/>
              <a:defRPr>
                <a:solidFill>
                  <a:schemeClr val="bg1"/>
                </a:solidFill>
              </a:defRPr>
            </a:lvl2pPr>
            <a:lvl3pPr marL="1143000" indent="-228600">
              <a:buClr>
                <a:schemeClr val="accent4"/>
              </a:buClr>
              <a:buFont typeface="Wingdings" panose="05000000000000000000" pitchFamily="2" charset="2"/>
              <a:buChar char="§"/>
              <a:defRPr>
                <a:solidFill>
                  <a:schemeClr val="bg1"/>
                </a:solidFill>
              </a:defRPr>
            </a:lvl3pPr>
            <a:lvl4pPr marL="1600200" indent="-228600">
              <a:buClr>
                <a:schemeClr val="accent4"/>
              </a:buClr>
              <a:buFont typeface="Wingdings" panose="05000000000000000000" pitchFamily="2" charset="2"/>
              <a:buChar char="§"/>
              <a:defRPr>
                <a:solidFill>
                  <a:schemeClr val="bg1"/>
                </a:solidFill>
              </a:defRPr>
            </a:lvl4pPr>
            <a:lvl5pPr marL="2057400" indent="-228600">
              <a:buClr>
                <a:schemeClr val="accent4"/>
              </a:buClr>
              <a:buFont typeface="Wingdings" panose="05000000000000000000" pitchFamily="2" charset="2"/>
              <a:buChar cha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17884EF7-5BD4-4CC1-86B2-20669198B106}"/>
              </a:ext>
            </a:extLst>
          </p:cNvPr>
          <p:cNvSpPr>
            <a:spLocks noGrp="1"/>
          </p:cNvSpPr>
          <p:nvPr>
            <p:ph type="dt" sz="half" idx="10"/>
          </p:nvPr>
        </p:nvSpPr>
        <p:spPr/>
        <p:txBody>
          <a:bodyPr/>
          <a:lstStyle/>
          <a:p>
            <a:r>
              <a:rPr lang="en-US"/>
              <a:t>06/28/2024</a:t>
            </a:r>
            <a:endParaRPr lang="en-US" dirty="0"/>
          </a:p>
        </p:txBody>
      </p:sp>
      <p:sp>
        <p:nvSpPr>
          <p:cNvPr id="5" name="Footer Placeholder 4">
            <a:extLst>
              <a:ext uri="{FF2B5EF4-FFF2-40B4-BE49-F238E27FC236}">
                <a16:creationId xmlns:a16="http://schemas.microsoft.com/office/drawing/2014/main" id="{912866A4-9B1B-430F-9496-791F98E71378}"/>
              </a:ext>
            </a:extLst>
          </p:cNvPr>
          <p:cNvSpPr>
            <a:spLocks noGrp="1"/>
          </p:cNvSpPr>
          <p:nvPr>
            <p:ph type="ftr" sz="quarter" idx="11"/>
          </p:nvPr>
        </p:nvSpPr>
        <p:spPr/>
        <p:txBody>
          <a:bodyPr/>
          <a:lstStyle/>
          <a:p>
            <a:r>
              <a:rPr lang="en-US"/>
              <a:t>KCDC 2024</a:t>
            </a:r>
            <a:endParaRPr lang="en-US" dirty="0"/>
          </a:p>
        </p:txBody>
      </p:sp>
      <p:sp>
        <p:nvSpPr>
          <p:cNvPr id="6" name="Slide Number Placeholder 5">
            <a:extLst>
              <a:ext uri="{FF2B5EF4-FFF2-40B4-BE49-F238E27FC236}">
                <a16:creationId xmlns:a16="http://schemas.microsoft.com/office/drawing/2014/main" id="{D9DE284F-A5B5-4877-B286-3934B0CFABEE}"/>
              </a:ext>
            </a:extLst>
          </p:cNvPr>
          <p:cNvSpPr>
            <a:spLocks noGrp="1"/>
          </p:cNvSpPr>
          <p:nvPr>
            <p:ph type="sldNum" sz="quarter" idx="12"/>
          </p:nvPr>
        </p:nvSpPr>
        <p:spPr/>
        <p:txBody>
          <a:bodyPr/>
          <a:lstStyle/>
          <a:p>
            <a:fld id="{427A02C9-A0CD-4A0B-81BC-708D5026A1F8}" type="slidenum">
              <a:rPr lang="en-US" smtClean="0"/>
              <a:t>‹#›</a:t>
            </a:fld>
            <a:endParaRPr lang="en-US" dirty="0"/>
          </a:p>
        </p:txBody>
      </p:sp>
    </p:spTree>
    <p:extLst>
      <p:ext uri="{BB962C8B-B14F-4D97-AF65-F5344CB8AC3E}">
        <p14:creationId xmlns:p14="http://schemas.microsoft.com/office/powerpoint/2010/main" val="3494121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4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7B8E54-9AB1-4023-B313-DAA68FF9DEA7}"/>
              </a:ext>
            </a:extLst>
          </p:cNvPr>
          <p:cNvSpPr>
            <a:spLocks noGrp="1"/>
          </p:cNvSpPr>
          <p:nvPr>
            <p:ph type="title"/>
          </p:nvPr>
        </p:nvSpPr>
        <p:spPr>
          <a:xfrm>
            <a:off x="838200" y="160336"/>
            <a:ext cx="8334376" cy="1325563"/>
          </a:xfrm>
        </p:spPr>
        <p:txBody>
          <a:bodyPr/>
          <a:lstStyle>
            <a:lvl1pPr>
              <a:defRPr>
                <a:solidFill>
                  <a:schemeClr val="bg1"/>
                </a:solidFil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3E95CF06-5751-4231-87AC-844D3099BF48}"/>
              </a:ext>
            </a:extLst>
          </p:cNvPr>
          <p:cNvSpPr>
            <a:spLocks noGrp="1"/>
          </p:cNvSpPr>
          <p:nvPr>
            <p:ph idx="1"/>
          </p:nvPr>
        </p:nvSpPr>
        <p:spPr/>
        <p:txBody>
          <a:bodyPr/>
          <a:lstStyle>
            <a:lvl1pPr marL="228600" indent="-228600">
              <a:buClr>
                <a:schemeClr val="accent5"/>
              </a:buClr>
              <a:buFont typeface="Wingdings" panose="05000000000000000000" pitchFamily="2" charset="2"/>
              <a:buChar char="§"/>
              <a:defRPr>
                <a:solidFill>
                  <a:schemeClr val="bg1"/>
                </a:solidFill>
              </a:defRPr>
            </a:lvl1pPr>
            <a:lvl2pPr marL="685800" indent="-228600">
              <a:buClr>
                <a:schemeClr val="accent5"/>
              </a:buClr>
              <a:buFont typeface="Wingdings" panose="05000000000000000000" pitchFamily="2" charset="2"/>
              <a:buChar char="§"/>
              <a:defRPr>
                <a:solidFill>
                  <a:schemeClr val="bg1"/>
                </a:solidFill>
              </a:defRPr>
            </a:lvl2pPr>
            <a:lvl3pPr marL="1143000" indent="-228600">
              <a:buClr>
                <a:schemeClr val="accent5"/>
              </a:buClr>
              <a:buFont typeface="Wingdings" panose="05000000000000000000" pitchFamily="2" charset="2"/>
              <a:buChar char="§"/>
              <a:defRPr>
                <a:solidFill>
                  <a:schemeClr val="bg1"/>
                </a:solidFill>
              </a:defRPr>
            </a:lvl3pPr>
            <a:lvl4pPr marL="1600200" indent="-228600">
              <a:buClr>
                <a:schemeClr val="accent5"/>
              </a:buClr>
              <a:buFont typeface="Wingdings" panose="05000000000000000000" pitchFamily="2" charset="2"/>
              <a:buChar char="§"/>
              <a:defRPr>
                <a:solidFill>
                  <a:schemeClr val="bg1"/>
                </a:solidFill>
              </a:defRPr>
            </a:lvl4pPr>
            <a:lvl5pPr marL="2057400" indent="-228600">
              <a:buClr>
                <a:schemeClr val="accent5"/>
              </a:buClr>
              <a:buFont typeface="Wingdings" panose="05000000000000000000" pitchFamily="2" charset="2"/>
              <a:buChar cha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17884EF7-5BD4-4CC1-86B2-20669198B106}"/>
              </a:ext>
            </a:extLst>
          </p:cNvPr>
          <p:cNvSpPr>
            <a:spLocks noGrp="1"/>
          </p:cNvSpPr>
          <p:nvPr>
            <p:ph type="dt" sz="half" idx="10"/>
          </p:nvPr>
        </p:nvSpPr>
        <p:spPr/>
        <p:txBody>
          <a:bodyPr/>
          <a:lstStyle/>
          <a:p>
            <a:r>
              <a:rPr lang="en-US"/>
              <a:t>06/28/2024</a:t>
            </a:r>
            <a:endParaRPr lang="en-US" dirty="0"/>
          </a:p>
        </p:txBody>
      </p:sp>
      <p:sp>
        <p:nvSpPr>
          <p:cNvPr id="5" name="Footer Placeholder 4">
            <a:extLst>
              <a:ext uri="{FF2B5EF4-FFF2-40B4-BE49-F238E27FC236}">
                <a16:creationId xmlns:a16="http://schemas.microsoft.com/office/drawing/2014/main" id="{912866A4-9B1B-430F-9496-791F98E71378}"/>
              </a:ext>
            </a:extLst>
          </p:cNvPr>
          <p:cNvSpPr>
            <a:spLocks noGrp="1"/>
          </p:cNvSpPr>
          <p:nvPr>
            <p:ph type="ftr" sz="quarter" idx="11"/>
          </p:nvPr>
        </p:nvSpPr>
        <p:spPr/>
        <p:txBody>
          <a:bodyPr/>
          <a:lstStyle/>
          <a:p>
            <a:r>
              <a:rPr lang="en-US"/>
              <a:t>KCDC 2024</a:t>
            </a:r>
            <a:endParaRPr lang="en-US" dirty="0"/>
          </a:p>
        </p:txBody>
      </p:sp>
      <p:sp>
        <p:nvSpPr>
          <p:cNvPr id="6" name="Slide Number Placeholder 5">
            <a:extLst>
              <a:ext uri="{FF2B5EF4-FFF2-40B4-BE49-F238E27FC236}">
                <a16:creationId xmlns:a16="http://schemas.microsoft.com/office/drawing/2014/main" id="{D9DE284F-A5B5-4877-B286-3934B0CFABEE}"/>
              </a:ext>
            </a:extLst>
          </p:cNvPr>
          <p:cNvSpPr>
            <a:spLocks noGrp="1"/>
          </p:cNvSpPr>
          <p:nvPr>
            <p:ph type="sldNum" sz="quarter" idx="12"/>
          </p:nvPr>
        </p:nvSpPr>
        <p:spPr/>
        <p:txBody>
          <a:bodyPr/>
          <a:lstStyle/>
          <a:p>
            <a:fld id="{427A02C9-A0CD-4A0B-81BC-708D5026A1F8}" type="slidenum">
              <a:rPr lang="en-US" smtClean="0"/>
              <a:t>‹#›</a:t>
            </a:fld>
            <a:endParaRPr lang="en-US" dirty="0"/>
          </a:p>
        </p:txBody>
      </p:sp>
    </p:spTree>
    <p:extLst>
      <p:ext uri="{BB962C8B-B14F-4D97-AF65-F5344CB8AC3E}">
        <p14:creationId xmlns:p14="http://schemas.microsoft.com/office/powerpoint/2010/main" val="15681678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5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7B8E54-9AB1-4023-B313-DAA68FF9DEA7}"/>
              </a:ext>
            </a:extLst>
          </p:cNvPr>
          <p:cNvSpPr>
            <a:spLocks noGrp="1"/>
          </p:cNvSpPr>
          <p:nvPr>
            <p:ph type="title"/>
          </p:nvPr>
        </p:nvSpPr>
        <p:spPr>
          <a:xfrm>
            <a:off x="838200" y="160336"/>
            <a:ext cx="8334376" cy="1325563"/>
          </a:xfrm>
        </p:spPr>
        <p:txBody>
          <a:bodyPr/>
          <a:lstStyle>
            <a:lvl1pPr>
              <a:defRPr>
                <a:solidFill>
                  <a:schemeClr val="bg1"/>
                </a:solidFil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3E95CF06-5751-4231-87AC-844D3099BF48}"/>
              </a:ext>
            </a:extLst>
          </p:cNvPr>
          <p:cNvSpPr>
            <a:spLocks noGrp="1"/>
          </p:cNvSpPr>
          <p:nvPr>
            <p:ph idx="1"/>
          </p:nvPr>
        </p:nvSpPr>
        <p:spPr/>
        <p:txBody>
          <a:bodyPr/>
          <a:lstStyle>
            <a:lvl1pPr marL="228600" indent="-228600">
              <a:buClr>
                <a:schemeClr val="accent3"/>
              </a:buClr>
              <a:buFont typeface="Wingdings" panose="05000000000000000000" pitchFamily="2" charset="2"/>
              <a:buChar char="§"/>
              <a:defRPr>
                <a:solidFill>
                  <a:schemeClr val="bg1"/>
                </a:solidFill>
              </a:defRPr>
            </a:lvl1pPr>
            <a:lvl2pPr marL="685800" indent="-228600">
              <a:buClr>
                <a:schemeClr val="accent3"/>
              </a:buClr>
              <a:buFont typeface="Wingdings" panose="05000000000000000000" pitchFamily="2" charset="2"/>
              <a:buChar char="§"/>
              <a:defRPr>
                <a:solidFill>
                  <a:schemeClr val="bg1"/>
                </a:solidFill>
              </a:defRPr>
            </a:lvl2pPr>
            <a:lvl3pPr marL="1143000" indent="-228600">
              <a:buClr>
                <a:schemeClr val="accent3"/>
              </a:buClr>
              <a:buFont typeface="Wingdings" panose="05000000000000000000" pitchFamily="2" charset="2"/>
              <a:buChar char="§"/>
              <a:defRPr>
                <a:solidFill>
                  <a:schemeClr val="bg1"/>
                </a:solidFill>
              </a:defRPr>
            </a:lvl3pPr>
            <a:lvl4pPr marL="1600200" indent="-228600">
              <a:buClr>
                <a:schemeClr val="accent3"/>
              </a:buClr>
              <a:buFont typeface="Wingdings" panose="05000000000000000000" pitchFamily="2" charset="2"/>
              <a:buChar char="§"/>
              <a:defRPr>
                <a:solidFill>
                  <a:schemeClr val="bg1"/>
                </a:solidFill>
              </a:defRPr>
            </a:lvl4pPr>
            <a:lvl5pPr marL="2057400" indent="-228600">
              <a:buClr>
                <a:schemeClr val="accent3"/>
              </a:buClr>
              <a:buFont typeface="Wingdings" panose="05000000000000000000" pitchFamily="2" charset="2"/>
              <a:buChar cha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17884EF7-5BD4-4CC1-86B2-20669198B106}"/>
              </a:ext>
            </a:extLst>
          </p:cNvPr>
          <p:cNvSpPr>
            <a:spLocks noGrp="1"/>
          </p:cNvSpPr>
          <p:nvPr>
            <p:ph type="dt" sz="half" idx="10"/>
          </p:nvPr>
        </p:nvSpPr>
        <p:spPr/>
        <p:txBody>
          <a:bodyPr/>
          <a:lstStyle/>
          <a:p>
            <a:r>
              <a:rPr lang="en-US"/>
              <a:t>06/28/2024</a:t>
            </a:r>
            <a:endParaRPr lang="en-US" dirty="0"/>
          </a:p>
        </p:txBody>
      </p:sp>
      <p:sp>
        <p:nvSpPr>
          <p:cNvPr id="5" name="Footer Placeholder 4">
            <a:extLst>
              <a:ext uri="{FF2B5EF4-FFF2-40B4-BE49-F238E27FC236}">
                <a16:creationId xmlns:a16="http://schemas.microsoft.com/office/drawing/2014/main" id="{912866A4-9B1B-430F-9496-791F98E71378}"/>
              </a:ext>
            </a:extLst>
          </p:cNvPr>
          <p:cNvSpPr>
            <a:spLocks noGrp="1"/>
          </p:cNvSpPr>
          <p:nvPr>
            <p:ph type="ftr" sz="quarter" idx="11"/>
          </p:nvPr>
        </p:nvSpPr>
        <p:spPr/>
        <p:txBody>
          <a:bodyPr/>
          <a:lstStyle/>
          <a:p>
            <a:r>
              <a:rPr lang="en-US"/>
              <a:t>KCDC 2024</a:t>
            </a:r>
            <a:endParaRPr lang="en-US" dirty="0"/>
          </a:p>
        </p:txBody>
      </p:sp>
      <p:sp>
        <p:nvSpPr>
          <p:cNvPr id="6" name="Slide Number Placeholder 5">
            <a:extLst>
              <a:ext uri="{FF2B5EF4-FFF2-40B4-BE49-F238E27FC236}">
                <a16:creationId xmlns:a16="http://schemas.microsoft.com/office/drawing/2014/main" id="{D9DE284F-A5B5-4877-B286-3934B0CFABEE}"/>
              </a:ext>
            </a:extLst>
          </p:cNvPr>
          <p:cNvSpPr>
            <a:spLocks noGrp="1"/>
          </p:cNvSpPr>
          <p:nvPr>
            <p:ph type="sldNum" sz="quarter" idx="12"/>
          </p:nvPr>
        </p:nvSpPr>
        <p:spPr/>
        <p:txBody>
          <a:bodyPr/>
          <a:lstStyle/>
          <a:p>
            <a:fld id="{427A02C9-A0CD-4A0B-81BC-708D5026A1F8}" type="slidenum">
              <a:rPr lang="en-US" smtClean="0"/>
              <a:t>‹#›</a:t>
            </a:fld>
            <a:endParaRPr lang="en-US" dirty="0"/>
          </a:p>
        </p:txBody>
      </p:sp>
    </p:spTree>
    <p:extLst>
      <p:ext uri="{BB962C8B-B14F-4D97-AF65-F5344CB8AC3E}">
        <p14:creationId xmlns:p14="http://schemas.microsoft.com/office/powerpoint/2010/main" val="40004900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F1EA3-7A44-46A8-ADD1-49A86819107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AD8A95B-E3CE-4DF9-A937-352579E079C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DC9E0A1-A234-4723-9A8B-9953B0747E01}"/>
              </a:ext>
            </a:extLst>
          </p:cNvPr>
          <p:cNvSpPr>
            <a:spLocks noGrp="1"/>
          </p:cNvSpPr>
          <p:nvPr>
            <p:ph type="dt" sz="half" idx="10"/>
          </p:nvPr>
        </p:nvSpPr>
        <p:spPr/>
        <p:txBody>
          <a:bodyPr/>
          <a:lstStyle/>
          <a:p>
            <a:r>
              <a:rPr lang="en-US"/>
              <a:t>06/28/2024</a:t>
            </a:r>
            <a:endParaRPr lang="en-US" dirty="0"/>
          </a:p>
        </p:txBody>
      </p:sp>
      <p:sp>
        <p:nvSpPr>
          <p:cNvPr id="5" name="Footer Placeholder 4">
            <a:extLst>
              <a:ext uri="{FF2B5EF4-FFF2-40B4-BE49-F238E27FC236}">
                <a16:creationId xmlns:a16="http://schemas.microsoft.com/office/drawing/2014/main" id="{1720E8EE-0E90-43CC-8FE4-FA9250EA3409}"/>
              </a:ext>
            </a:extLst>
          </p:cNvPr>
          <p:cNvSpPr>
            <a:spLocks noGrp="1"/>
          </p:cNvSpPr>
          <p:nvPr>
            <p:ph type="ftr" sz="quarter" idx="11"/>
          </p:nvPr>
        </p:nvSpPr>
        <p:spPr/>
        <p:txBody>
          <a:bodyPr/>
          <a:lstStyle/>
          <a:p>
            <a:r>
              <a:rPr lang="en-US"/>
              <a:t>KCDC 2024</a:t>
            </a:r>
            <a:endParaRPr lang="en-US" dirty="0"/>
          </a:p>
        </p:txBody>
      </p:sp>
      <p:sp>
        <p:nvSpPr>
          <p:cNvPr id="6" name="Slide Number Placeholder 5">
            <a:extLst>
              <a:ext uri="{FF2B5EF4-FFF2-40B4-BE49-F238E27FC236}">
                <a16:creationId xmlns:a16="http://schemas.microsoft.com/office/drawing/2014/main" id="{F2068176-4163-4C33-836A-76EB72B143F6}"/>
              </a:ext>
            </a:extLst>
          </p:cNvPr>
          <p:cNvSpPr>
            <a:spLocks noGrp="1"/>
          </p:cNvSpPr>
          <p:nvPr>
            <p:ph type="sldNum" sz="quarter" idx="12"/>
          </p:nvPr>
        </p:nvSpPr>
        <p:spPr/>
        <p:txBody>
          <a:bodyPr/>
          <a:lstStyle/>
          <a:p>
            <a:fld id="{427A02C9-A0CD-4A0B-81BC-708D5026A1F8}" type="slidenum">
              <a:rPr lang="en-US" smtClean="0"/>
              <a:t>‹#›</a:t>
            </a:fld>
            <a:endParaRPr lang="en-US" dirty="0"/>
          </a:p>
        </p:txBody>
      </p:sp>
    </p:spTree>
    <p:extLst>
      <p:ext uri="{BB962C8B-B14F-4D97-AF65-F5344CB8AC3E}">
        <p14:creationId xmlns:p14="http://schemas.microsoft.com/office/powerpoint/2010/main" val="37978326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0C7676-EC29-4165-8827-31A796A527B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7B6C2F3-3146-4BA4-BB45-307B565E53F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E036B48-EF6E-4251-B29E-53E1ECFC04C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B1EBFFA-A3D5-4A79-B1BA-2B6B1290CA44}"/>
              </a:ext>
            </a:extLst>
          </p:cNvPr>
          <p:cNvSpPr>
            <a:spLocks noGrp="1"/>
          </p:cNvSpPr>
          <p:nvPr>
            <p:ph type="dt" sz="half" idx="10"/>
          </p:nvPr>
        </p:nvSpPr>
        <p:spPr/>
        <p:txBody>
          <a:bodyPr/>
          <a:lstStyle/>
          <a:p>
            <a:r>
              <a:rPr lang="en-US"/>
              <a:t>06/28/2024</a:t>
            </a:r>
            <a:endParaRPr lang="en-US" dirty="0"/>
          </a:p>
        </p:txBody>
      </p:sp>
      <p:sp>
        <p:nvSpPr>
          <p:cNvPr id="6" name="Footer Placeholder 5">
            <a:extLst>
              <a:ext uri="{FF2B5EF4-FFF2-40B4-BE49-F238E27FC236}">
                <a16:creationId xmlns:a16="http://schemas.microsoft.com/office/drawing/2014/main" id="{78A23E26-DC40-4545-BC3B-1806EBB092EA}"/>
              </a:ext>
            </a:extLst>
          </p:cNvPr>
          <p:cNvSpPr>
            <a:spLocks noGrp="1"/>
          </p:cNvSpPr>
          <p:nvPr>
            <p:ph type="ftr" sz="quarter" idx="11"/>
          </p:nvPr>
        </p:nvSpPr>
        <p:spPr/>
        <p:txBody>
          <a:bodyPr/>
          <a:lstStyle/>
          <a:p>
            <a:r>
              <a:rPr lang="en-US"/>
              <a:t>KCDC 2024</a:t>
            </a:r>
            <a:endParaRPr lang="en-US" dirty="0"/>
          </a:p>
        </p:txBody>
      </p:sp>
      <p:sp>
        <p:nvSpPr>
          <p:cNvPr id="7" name="Slide Number Placeholder 6">
            <a:extLst>
              <a:ext uri="{FF2B5EF4-FFF2-40B4-BE49-F238E27FC236}">
                <a16:creationId xmlns:a16="http://schemas.microsoft.com/office/drawing/2014/main" id="{521F3FAA-2A19-4F15-8EC3-24BC48AEA546}"/>
              </a:ext>
            </a:extLst>
          </p:cNvPr>
          <p:cNvSpPr>
            <a:spLocks noGrp="1"/>
          </p:cNvSpPr>
          <p:nvPr>
            <p:ph type="sldNum" sz="quarter" idx="12"/>
          </p:nvPr>
        </p:nvSpPr>
        <p:spPr/>
        <p:txBody>
          <a:bodyPr/>
          <a:lstStyle/>
          <a:p>
            <a:fld id="{427A02C9-A0CD-4A0B-81BC-708D5026A1F8}" type="slidenum">
              <a:rPr lang="en-US" smtClean="0"/>
              <a:t>‹#›</a:t>
            </a:fld>
            <a:endParaRPr lang="en-US" dirty="0"/>
          </a:p>
        </p:txBody>
      </p:sp>
    </p:spTree>
    <p:extLst>
      <p:ext uri="{BB962C8B-B14F-4D97-AF65-F5344CB8AC3E}">
        <p14:creationId xmlns:p14="http://schemas.microsoft.com/office/powerpoint/2010/main" val="39374140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B2A17C0-CB34-4E70-B05D-441906BCEEF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58CAE9C-F4E8-4259-8A6C-F5AE76F820B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892FBD9-ADFB-4D9B-AF79-E21F43A5B99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06/28/2024</a:t>
            </a:r>
            <a:endParaRPr lang="en-US" dirty="0"/>
          </a:p>
        </p:txBody>
      </p:sp>
      <p:sp>
        <p:nvSpPr>
          <p:cNvPr id="5" name="Footer Placeholder 4">
            <a:extLst>
              <a:ext uri="{FF2B5EF4-FFF2-40B4-BE49-F238E27FC236}">
                <a16:creationId xmlns:a16="http://schemas.microsoft.com/office/drawing/2014/main" id="{72EA027E-6F89-462F-94DD-00F66DAFD59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KCDC 2024</a:t>
            </a:r>
            <a:endParaRPr lang="en-US" dirty="0"/>
          </a:p>
        </p:txBody>
      </p:sp>
      <p:sp>
        <p:nvSpPr>
          <p:cNvPr id="6" name="Slide Number Placeholder 5">
            <a:extLst>
              <a:ext uri="{FF2B5EF4-FFF2-40B4-BE49-F238E27FC236}">
                <a16:creationId xmlns:a16="http://schemas.microsoft.com/office/drawing/2014/main" id="{624929C0-CADC-4330-89DB-01C0DFA6742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27A02C9-A0CD-4A0B-81BC-708D5026A1F8}" type="slidenum">
              <a:rPr lang="en-US" smtClean="0"/>
              <a:t>‹#›</a:t>
            </a:fld>
            <a:endParaRPr lang="en-US" dirty="0"/>
          </a:p>
        </p:txBody>
      </p:sp>
    </p:spTree>
    <p:extLst>
      <p:ext uri="{BB962C8B-B14F-4D97-AF65-F5344CB8AC3E}">
        <p14:creationId xmlns:p14="http://schemas.microsoft.com/office/powerpoint/2010/main" val="338729124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61" r:id="rId4"/>
    <p:sldLayoutId id="2147483662" r:id="rId5"/>
    <p:sldLayoutId id="2147483663" r:id="rId6"/>
    <p:sldLayoutId id="2147483664" r:id="rId7"/>
    <p:sldLayoutId id="2147483651" r:id="rId8"/>
    <p:sldLayoutId id="2147483652" r:id="rId9"/>
    <p:sldLayoutId id="2147483653" r:id="rId10"/>
    <p:sldLayoutId id="2147483654" r:id="rId11"/>
    <p:sldLayoutId id="2147483655" r:id="rId12"/>
    <p:sldLayoutId id="2147483656" r:id="rId13"/>
    <p:sldLayoutId id="2147483657" r:id="rId14"/>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0.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2.png"/><Relationship Id="rId7" Type="http://schemas.openxmlformats.org/officeDocument/2006/relationships/image" Target="../media/image17.svg"/><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openxmlformats.org/officeDocument/2006/relationships/image" Target="../media/image16.png"/><Relationship Id="rId5" Type="http://schemas.openxmlformats.org/officeDocument/2006/relationships/image" Target="../media/image15.svg"/><Relationship Id="rId4" Type="http://schemas.openxmlformats.org/officeDocument/2006/relationships/image" Target="../media/image14.png"/><Relationship Id="rId9" Type="http://schemas.openxmlformats.org/officeDocument/2006/relationships/image" Target="../media/image19.svg"/></Relationships>
</file>

<file path=ppt/slides/_rels/slide11.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hyperlink" Target="https://www.w3.org/WAI/policies/" TargetMode="External"/><Relationship Id="rId7" Type="http://schemas.openxmlformats.org/officeDocument/2006/relationships/image" Target="../media/image23.sv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22.png"/><Relationship Id="rId5" Type="http://schemas.openxmlformats.org/officeDocument/2006/relationships/image" Target="../media/image21.svg"/><Relationship Id="rId4" Type="http://schemas.openxmlformats.org/officeDocument/2006/relationships/image" Target="../media/image20.png"/><Relationship Id="rId9" Type="http://schemas.openxmlformats.org/officeDocument/2006/relationships/image" Target="../media/image25.sv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29.svg"/></Relationships>
</file>

<file path=ppt/slides/_rels/slide16.xml.rels><?xml version="1.0" encoding="UTF-8" standalone="yes"?>
<Relationships xmlns="http://schemas.openxmlformats.org/package/2006/relationships"><Relationship Id="rId8" Type="http://schemas.openxmlformats.org/officeDocument/2006/relationships/image" Target="../media/image35.sv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image" Target="../media/image31.sv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6.png"/><Relationship Id="rId4" Type="http://schemas.openxmlformats.org/officeDocument/2006/relationships/notesSlide" Target="../notesSlides/notesSlide15.xml"/></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1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3.png"/></Relationships>
</file>

<file path=ppt/slides/_rels/slide2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6.png"/></Relationships>
</file>

<file path=ppt/slides/_rels/slide2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2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hyperlink" Target="https://pauljadam.com/bookmarklets/forms.html" TargetMode="External"/><Relationship Id="rId7" Type="http://schemas.openxmlformats.org/officeDocument/2006/relationships/hyperlink" Target="https://www.ssa.gov/accessibility/andi/help/install.html" TargetMode="External"/><Relationship Id="rId2" Type="http://schemas.openxmlformats.org/officeDocument/2006/relationships/hyperlink" Target="https://holistica11y.com/find-landmarks-on-web-page-with-a11y-bookmarklet/" TargetMode="External"/><Relationship Id="rId1" Type="http://schemas.openxmlformats.org/officeDocument/2006/relationships/slideLayout" Target="../slideLayouts/slideLayout2.xml"/><Relationship Id="rId6" Type="http://schemas.openxmlformats.org/officeDocument/2006/relationships/hyperlink" Target="https://accessibility-bookmarklets.org/install.html" TargetMode="External"/><Relationship Id="rId5" Type="http://schemas.openxmlformats.org/officeDocument/2006/relationships/hyperlink" Target="https://dylanb.github.io/bookmarklets.html" TargetMode="External"/><Relationship Id="rId4" Type="http://schemas.openxmlformats.org/officeDocument/2006/relationships/hyperlink" Target="https://pauljadam.com/bookmarklets/aria.html"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hyperlink" Target="https://twitter.com/MSFTEnable" TargetMode="External"/><Relationship Id="rId3" Type="http://schemas.openxmlformats.org/officeDocument/2006/relationships/hyperlink" Target="https://accessibilityinsights.io/" TargetMode="External"/><Relationship Id="rId7" Type="http://schemas.openxmlformats.org/officeDocument/2006/relationships/hyperlink" Target="https://www.microsoft.com/en-us/accessibility" TargetMode="External"/><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hyperlink" Target="https://dequeuniversity.com/screenreaders/narrator-keyboard-shortcuts" TargetMode="External"/><Relationship Id="rId11" Type="http://schemas.openxmlformats.org/officeDocument/2006/relationships/hyperlink" Target="https://corgidev.com/a11y.html" TargetMode="External"/><Relationship Id="rId5" Type="http://schemas.openxmlformats.org/officeDocument/2006/relationships/hyperlink" Target="https://dequeuniversity.com/screenreaders/nvda-keyboard-shortcuts" TargetMode="External"/><Relationship Id="rId10" Type="http://schemas.openxmlformats.org/officeDocument/2006/relationships/hyperlink" Target="https://www.ssa.gov/accessibility/andi/help/install.html" TargetMode="External"/><Relationship Id="rId4" Type="http://schemas.openxmlformats.org/officeDocument/2006/relationships/hyperlink" Target="https://www.nvaccess.org/" TargetMode="External"/><Relationship Id="rId9" Type="http://schemas.openxmlformats.org/officeDocument/2006/relationships/hyperlink" Target="https://docs.microsoft.com/en-us/learn/paths/accessibility-fundamentals/"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linktr.ee/corgidev" TargetMode="External"/><Relationship Id="rId2" Type="http://schemas.openxmlformats.org/officeDocument/2006/relationships/notesSlide" Target="../notesSlides/notesSlide26.xml"/><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56.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11.sv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11.sv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11.sv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11.sv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11.sv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5DA3B1-85F8-4B51-95B6-BDDF16F358FF}"/>
              </a:ext>
            </a:extLst>
          </p:cNvPr>
          <p:cNvSpPr>
            <a:spLocks noGrp="1"/>
          </p:cNvSpPr>
          <p:nvPr>
            <p:ph type="ctrTitle"/>
          </p:nvPr>
        </p:nvSpPr>
        <p:spPr>
          <a:solidFill>
            <a:schemeClr val="accent1">
              <a:alpha val="90000"/>
            </a:schemeClr>
          </a:solidFill>
        </p:spPr>
        <p:txBody>
          <a:bodyPr>
            <a:noAutofit/>
          </a:bodyPr>
          <a:lstStyle/>
          <a:p>
            <a:r>
              <a:rPr lang="en-US" sz="4800" dirty="0"/>
              <a:t>Accessibility Testing 101</a:t>
            </a:r>
          </a:p>
        </p:txBody>
      </p:sp>
      <p:sp>
        <p:nvSpPr>
          <p:cNvPr id="3" name="Subtitle 2">
            <a:extLst>
              <a:ext uri="{FF2B5EF4-FFF2-40B4-BE49-F238E27FC236}">
                <a16:creationId xmlns:a16="http://schemas.microsoft.com/office/drawing/2014/main" id="{98ACD44C-88EA-4854-B39D-5EEC3BEF4AE4}"/>
              </a:ext>
            </a:extLst>
          </p:cNvPr>
          <p:cNvSpPr>
            <a:spLocks noGrp="1"/>
          </p:cNvSpPr>
          <p:nvPr>
            <p:ph type="subTitle" idx="1"/>
          </p:nvPr>
        </p:nvSpPr>
        <p:spPr>
          <a:solidFill>
            <a:schemeClr val="accent1">
              <a:alpha val="90000"/>
            </a:schemeClr>
          </a:solidFill>
        </p:spPr>
        <p:txBody>
          <a:bodyPr>
            <a:noAutofit/>
          </a:bodyPr>
          <a:lstStyle/>
          <a:p>
            <a:r>
              <a:rPr lang="en-US" sz="2800" dirty="0"/>
              <a:t>Erissa Duvall – Momentum 2025</a:t>
            </a:r>
          </a:p>
        </p:txBody>
      </p:sp>
      <p:pic>
        <p:nvPicPr>
          <p:cNvPr id="5" name="Picture 4">
            <a:extLst>
              <a:ext uri="{FF2B5EF4-FFF2-40B4-BE49-F238E27FC236}">
                <a16:creationId xmlns:a16="http://schemas.microsoft.com/office/drawing/2014/main" id="{83C60812-D438-B2BC-8ED1-2275CA57FF63}"/>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7918" y="4854165"/>
            <a:ext cx="1630679" cy="1630679"/>
          </a:xfrm>
          <a:prstGeom prst="rect">
            <a:avLst/>
          </a:prstGeom>
        </p:spPr>
      </p:pic>
      <p:pic>
        <p:nvPicPr>
          <p:cNvPr id="4" name="Picture 3">
            <a:extLst>
              <a:ext uri="{FF2B5EF4-FFF2-40B4-BE49-F238E27FC236}">
                <a16:creationId xmlns:a16="http://schemas.microsoft.com/office/drawing/2014/main" id="{CBDF6744-308E-8788-0D11-A2FDFA835159}"/>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13403" y="4854165"/>
            <a:ext cx="1630679" cy="1630679"/>
          </a:xfrm>
          <a:prstGeom prst="rect">
            <a:avLst/>
          </a:prstGeom>
        </p:spPr>
      </p:pic>
    </p:spTree>
    <p:extLst>
      <p:ext uri="{BB962C8B-B14F-4D97-AF65-F5344CB8AC3E}">
        <p14:creationId xmlns:p14="http://schemas.microsoft.com/office/powerpoint/2010/main" val="30178711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BE3E6-5A5E-4463-8DB0-F3CF9C324778}"/>
              </a:ext>
            </a:extLst>
          </p:cNvPr>
          <p:cNvSpPr>
            <a:spLocks noGrp="1"/>
          </p:cNvSpPr>
          <p:nvPr>
            <p:ph type="title"/>
          </p:nvPr>
        </p:nvSpPr>
        <p:spPr/>
        <p:txBody>
          <a:bodyPr/>
          <a:lstStyle/>
          <a:p>
            <a:r>
              <a:rPr lang="en-US" dirty="0">
                <a:effectLst>
                  <a:outerShdw blurRad="50800" dist="38100" dir="8100000" algn="tr" rotWithShape="0">
                    <a:prstClr val="black">
                      <a:alpha val="40000"/>
                    </a:prstClr>
                  </a:outerShdw>
                </a:effectLst>
              </a:rPr>
              <a:t>Why?</a:t>
            </a:r>
          </a:p>
        </p:txBody>
      </p:sp>
      <p:sp>
        <p:nvSpPr>
          <p:cNvPr id="3" name="Content Placeholder 2">
            <a:extLst>
              <a:ext uri="{FF2B5EF4-FFF2-40B4-BE49-F238E27FC236}">
                <a16:creationId xmlns:a16="http://schemas.microsoft.com/office/drawing/2014/main" id="{98407322-EE47-461A-937E-D8B74ADFB3D0}"/>
              </a:ext>
            </a:extLst>
          </p:cNvPr>
          <p:cNvSpPr>
            <a:spLocks noGrp="1"/>
          </p:cNvSpPr>
          <p:nvPr>
            <p:ph idx="1"/>
          </p:nvPr>
        </p:nvSpPr>
        <p:spPr>
          <a:xfrm>
            <a:off x="838200" y="1398494"/>
            <a:ext cx="10515600" cy="4778469"/>
          </a:xfrm>
          <a:effectLst>
            <a:outerShdw blurRad="50800" dist="38100" dir="8100000" algn="tr" rotWithShape="0">
              <a:prstClr val="black">
                <a:alpha val="40000"/>
              </a:prstClr>
            </a:outerShdw>
          </a:effectLst>
        </p:spPr>
        <p:txBody>
          <a:bodyPr>
            <a:normAutofit fontScale="92500" lnSpcReduction="10000"/>
          </a:bodyPr>
          <a:lstStyle/>
          <a:p>
            <a:pPr marL="0" indent="0">
              <a:buNone/>
            </a:pPr>
            <a:r>
              <a:rPr lang="en-US" b="1" dirty="0">
                <a:solidFill>
                  <a:schemeClr val="accent3">
                    <a:lumMod val="20000"/>
                    <a:lumOff val="80000"/>
                  </a:schemeClr>
                </a:solidFill>
              </a:rPr>
              <a:t>Accessibility helps to:</a:t>
            </a:r>
          </a:p>
          <a:p>
            <a:r>
              <a:rPr lang="en-US" dirty="0">
                <a:solidFill>
                  <a:schemeClr val="accent3">
                    <a:lumMod val="20000"/>
                    <a:lumOff val="80000"/>
                  </a:schemeClr>
                </a:solidFill>
              </a:rPr>
              <a:t>Remove barriers</a:t>
            </a:r>
          </a:p>
          <a:p>
            <a:r>
              <a:rPr lang="en-US" dirty="0">
                <a:solidFill>
                  <a:schemeClr val="accent3">
                    <a:lumMod val="20000"/>
                    <a:lumOff val="80000"/>
                  </a:schemeClr>
                </a:solidFill>
              </a:rPr>
              <a:t>Allow equal access</a:t>
            </a:r>
          </a:p>
          <a:p>
            <a:pPr marL="0" indent="0">
              <a:buNone/>
            </a:pPr>
            <a:endParaRPr lang="en-US" dirty="0">
              <a:solidFill>
                <a:schemeClr val="accent3">
                  <a:lumMod val="20000"/>
                  <a:lumOff val="80000"/>
                </a:schemeClr>
              </a:solidFill>
            </a:endParaRPr>
          </a:p>
          <a:p>
            <a:pPr marL="0" indent="0">
              <a:buNone/>
            </a:pPr>
            <a:r>
              <a:rPr lang="en-US" b="1" dirty="0">
                <a:solidFill>
                  <a:schemeClr val="accent3">
                    <a:lumMod val="20000"/>
                    <a:lumOff val="80000"/>
                  </a:schemeClr>
                </a:solidFill>
              </a:rPr>
              <a:t>Through that we create an environment that:</a:t>
            </a:r>
          </a:p>
          <a:p>
            <a:r>
              <a:rPr lang="en-US" dirty="0">
                <a:solidFill>
                  <a:schemeClr val="accent3">
                    <a:lumMod val="20000"/>
                    <a:lumOff val="80000"/>
                  </a:schemeClr>
                </a:solidFill>
              </a:rPr>
              <a:t>Feels more welcoming</a:t>
            </a:r>
          </a:p>
          <a:p>
            <a:r>
              <a:rPr lang="en-US" dirty="0">
                <a:solidFill>
                  <a:schemeClr val="accent3">
                    <a:lumMod val="20000"/>
                    <a:lumOff val="80000"/>
                  </a:schemeClr>
                </a:solidFill>
              </a:rPr>
              <a:t>Encourages diversity</a:t>
            </a:r>
          </a:p>
          <a:p>
            <a:r>
              <a:rPr lang="en-US" dirty="0">
                <a:solidFill>
                  <a:schemeClr val="accent3">
                    <a:lumMod val="20000"/>
                    <a:lumOff val="80000"/>
                  </a:schemeClr>
                </a:solidFill>
              </a:rPr>
              <a:t>Helps people make informed decisions</a:t>
            </a:r>
          </a:p>
          <a:p>
            <a:r>
              <a:rPr lang="en-US" dirty="0">
                <a:solidFill>
                  <a:schemeClr val="accent3">
                    <a:lumMod val="20000"/>
                    <a:lumOff val="80000"/>
                  </a:schemeClr>
                </a:solidFill>
              </a:rPr>
              <a:t>Encouraging innovation / productivity / progress</a:t>
            </a:r>
          </a:p>
          <a:p>
            <a:r>
              <a:rPr lang="en-US" dirty="0">
                <a:solidFill>
                  <a:schemeClr val="accent3">
                    <a:lumMod val="20000"/>
                    <a:lumOff val="80000"/>
                  </a:schemeClr>
                </a:solidFill>
              </a:rPr>
              <a:t>Expand our market / audience</a:t>
            </a:r>
          </a:p>
        </p:txBody>
      </p:sp>
      <p:grpSp>
        <p:nvGrpSpPr>
          <p:cNvPr id="36" name="Group 35" descr="Woman with one hand on her hip and her other hand up like she is confused about something. A thought bubble next to her head features the wheelchair moving forward icon.">
            <a:extLst>
              <a:ext uri="{FF2B5EF4-FFF2-40B4-BE49-F238E27FC236}">
                <a16:creationId xmlns:a16="http://schemas.microsoft.com/office/drawing/2014/main" id="{362A77A9-D969-D7FC-3729-A09E783AC6FB}"/>
              </a:ext>
            </a:extLst>
          </p:cNvPr>
          <p:cNvGrpSpPr/>
          <p:nvPr/>
        </p:nvGrpSpPr>
        <p:grpSpPr>
          <a:xfrm flipH="1">
            <a:off x="8202416" y="174199"/>
            <a:ext cx="3103759" cy="6149164"/>
            <a:chOff x="8202416" y="174199"/>
            <a:chExt cx="3103759" cy="6149164"/>
          </a:xfrm>
          <a:effectLst>
            <a:outerShdw blurRad="50800" dist="165100" dir="2700000" algn="ctr" rotWithShape="0">
              <a:srgbClr val="000000">
                <a:alpha val="43137"/>
              </a:srgbClr>
            </a:outerShdw>
          </a:effectLst>
        </p:grpSpPr>
        <p:grpSp>
          <p:nvGrpSpPr>
            <p:cNvPr id="27" name="Group 26">
              <a:extLst>
                <a:ext uri="{FF2B5EF4-FFF2-40B4-BE49-F238E27FC236}">
                  <a16:creationId xmlns:a16="http://schemas.microsoft.com/office/drawing/2014/main" id="{6B5AA19C-9E9B-D948-3222-82C8AD3142B2}"/>
                </a:ext>
              </a:extLst>
            </p:cNvPr>
            <p:cNvGrpSpPr/>
            <p:nvPr/>
          </p:nvGrpSpPr>
          <p:grpSpPr>
            <a:xfrm>
              <a:off x="9184630" y="174199"/>
              <a:ext cx="2121545" cy="2087876"/>
              <a:chOff x="8681421" y="-205790"/>
              <a:chExt cx="3574039" cy="3415822"/>
            </a:xfrm>
          </p:grpSpPr>
          <p:pic>
            <p:nvPicPr>
              <p:cNvPr id="28" name="Graphic 27">
                <a:extLst>
                  <a:ext uri="{FF2B5EF4-FFF2-40B4-BE49-F238E27FC236}">
                    <a16:creationId xmlns:a16="http://schemas.microsoft.com/office/drawing/2014/main" id="{55E4501F-5E02-EAA4-8FC0-7B729A0A1F05}"/>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681421" y="-205790"/>
                <a:ext cx="3574039" cy="3415822"/>
              </a:xfrm>
              <a:prstGeom prst="rect">
                <a:avLst/>
              </a:prstGeom>
            </p:spPr>
          </p:pic>
          <p:pic>
            <p:nvPicPr>
              <p:cNvPr id="29" name="Graphic 28">
                <a:extLst>
                  <a:ext uri="{FF2B5EF4-FFF2-40B4-BE49-F238E27FC236}">
                    <a16:creationId xmlns:a16="http://schemas.microsoft.com/office/drawing/2014/main" id="{5A7B4CCF-1130-6869-A863-8977148938EF}"/>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819538" y="566625"/>
                <a:ext cx="1170274" cy="1118468"/>
              </a:xfrm>
              <a:prstGeom prst="rect">
                <a:avLst/>
              </a:prstGeom>
            </p:spPr>
          </p:pic>
        </p:grpSp>
        <p:pic>
          <p:nvPicPr>
            <p:cNvPr id="35" name="Graphic 34">
              <a:extLst>
                <a:ext uri="{FF2B5EF4-FFF2-40B4-BE49-F238E27FC236}">
                  <a16:creationId xmlns:a16="http://schemas.microsoft.com/office/drawing/2014/main" id="{D5856E95-3CBA-8C6F-5FF4-2691E5F9CE51}"/>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202416" y="1846613"/>
              <a:ext cx="2352675" cy="4476750"/>
            </a:xfrm>
            <a:prstGeom prst="rect">
              <a:avLst/>
            </a:prstGeom>
          </p:spPr>
        </p:pic>
      </p:grpSp>
      <p:sp>
        <p:nvSpPr>
          <p:cNvPr id="6" name="Slide Number Placeholder 5">
            <a:extLst>
              <a:ext uri="{FF2B5EF4-FFF2-40B4-BE49-F238E27FC236}">
                <a16:creationId xmlns:a16="http://schemas.microsoft.com/office/drawing/2014/main" id="{01B21980-88A9-1E65-F32E-6F550BA37EF7}"/>
              </a:ext>
            </a:extLst>
          </p:cNvPr>
          <p:cNvSpPr>
            <a:spLocks noGrp="1"/>
          </p:cNvSpPr>
          <p:nvPr>
            <p:ph type="sldNum" sz="quarter" idx="12"/>
          </p:nvPr>
        </p:nvSpPr>
        <p:spPr>
          <a:xfrm>
            <a:off x="8184776" y="6356350"/>
            <a:ext cx="3666565" cy="365125"/>
          </a:xfrm>
        </p:spPr>
        <p:txBody>
          <a:bodyPr/>
          <a:lstStyle/>
          <a:p>
            <a:fld id="{427A02C9-A0CD-4A0B-81BC-708D5026A1F8}" type="slidenum">
              <a:rPr lang="en-US" b="1" smtClean="0">
                <a:solidFill>
                  <a:schemeClr val="bg1"/>
                </a:solidFill>
              </a:rPr>
              <a:t>10</a:t>
            </a:fld>
            <a:endParaRPr lang="en-US" b="1" dirty="0">
              <a:solidFill>
                <a:schemeClr val="bg1"/>
              </a:solidFill>
            </a:endParaRPr>
          </a:p>
        </p:txBody>
      </p:sp>
    </p:spTree>
    <p:extLst>
      <p:ext uri="{BB962C8B-B14F-4D97-AF65-F5344CB8AC3E}">
        <p14:creationId xmlns:p14="http://schemas.microsoft.com/office/powerpoint/2010/main" val="4710629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F4ED6-95B6-45CA-9318-D5C6D107AB69}"/>
              </a:ext>
            </a:extLst>
          </p:cNvPr>
          <p:cNvSpPr>
            <a:spLocks noGrp="1"/>
          </p:cNvSpPr>
          <p:nvPr>
            <p:ph type="title"/>
          </p:nvPr>
        </p:nvSpPr>
        <p:spPr>
          <a:xfrm>
            <a:off x="838199" y="313839"/>
            <a:ext cx="9182622" cy="804862"/>
          </a:xfrm>
        </p:spPr>
        <p:txBody>
          <a:bodyPr/>
          <a:lstStyle/>
          <a:p>
            <a:r>
              <a:rPr lang="en-US" dirty="0">
                <a:effectLst>
                  <a:outerShdw blurRad="50800" dist="38100" dir="8100000" algn="tr" rotWithShape="0">
                    <a:prstClr val="black">
                      <a:alpha val="40000"/>
                    </a:prstClr>
                  </a:outerShdw>
                </a:effectLst>
              </a:rPr>
              <a:t>How to decide what is accessible?</a:t>
            </a:r>
          </a:p>
        </p:txBody>
      </p:sp>
      <p:sp>
        <p:nvSpPr>
          <p:cNvPr id="3" name="Content Placeholder 2">
            <a:extLst>
              <a:ext uri="{FF2B5EF4-FFF2-40B4-BE49-F238E27FC236}">
                <a16:creationId xmlns:a16="http://schemas.microsoft.com/office/drawing/2014/main" id="{E84E5DA1-F8B9-4937-9464-997FD4F08F17}"/>
              </a:ext>
            </a:extLst>
          </p:cNvPr>
          <p:cNvSpPr>
            <a:spLocks noGrp="1"/>
          </p:cNvSpPr>
          <p:nvPr>
            <p:ph idx="1"/>
          </p:nvPr>
        </p:nvSpPr>
        <p:spPr>
          <a:xfrm>
            <a:off x="838199" y="1118700"/>
            <a:ext cx="7542007" cy="5058263"/>
          </a:xfrm>
          <a:effectLst>
            <a:outerShdw blurRad="50800" dist="38100" dir="8100000" algn="tr" rotWithShape="0">
              <a:prstClr val="black">
                <a:alpha val="40000"/>
              </a:prstClr>
            </a:outerShdw>
          </a:effectLst>
        </p:spPr>
        <p:txBody>
          <a:bodyPr>
            <a:noAutofit/>
          </a:bodyPr>
          <a:lstStyle/>
          <a:p>
            <a:r>
              <a:rPr lang="en-US" sz="2000" b="1" dirty="0"/>
              <a:t>Guidelines / Standards</a:t>
            </a:r>
          </a:p>
          <a:p>
            <a:pPr lvl="1"/>
            <a:r>
              <a:rPr lang="en-US" sz="2000" dirty="0"/>
              <a:t>Web Content Accessibility Guidelines (WCAG)</a:t>
            </a:r>
          </a:p>
          <a:p>
            <a:pPr lvl="1"/>
            <a:r>
              <a:rPr lang="en-US" sz="2000" dirty="0"/>
              <a:t>International Standards Organization (ISO)</a:t>
            </a:r>
          </a:p>
          <a:p>
            <a:pPr lvl="1"/>
            <a:r>
              <a:rPr lang="en-US" sz="2000" dirty="0"/>
              <a:t> Portable Document Format / Universal Accessibility (PDF / UA)</a:t>
            </a:r>
          </a:p>
          <a:p>
            <a:pPr lvl="1"/>
            <a:r>
              <a:rPr lang="en-US" sz="2000" dirty="0"/>
              <a:t>Accessible Electronic Documents Community of Practice (AED CoP)</a:t>
            </a:r>
          </a:p>
          <a:p>
            <a:r>
              <a:rPr lang="en-US" sz="2000" b="1" dirty="0"/>
              <a:t>Regulations / Policies</a:t>
            </a:r>
          </a:p>
          <a:p>
            <a:pPr lvl="1"/>
            <a:r>
              <a:rPr lang="en-US" sz="2000" dirty="0"/>
              <a:t>Equality Act 2010 (EQA)</a:t>
            </a:r>
          </a:p>
          <a:p>
            <a:pPr lvl="1"/>
            <a:r>
              <a:rPr lang="en-US" sz="2000" dirty="0"/>
              <a:t>European Accessibility Act (EAA)</a:t>
            </a:r>
          </a:p>
          <a:p>
            <a:pPr lvl="1"/>
            <a:r>
              <a:rPr lang="en-US" sz="2000" dirty="0"/>
              <a:t>Accessibility for Ontarians with Disabilities Act (AODA)</a:t>
            </a:r>
          </a:p>
          <a:p>
            <a:pPr lvl="1"/>
            <a:r>
              <a:rPr lang="en-US" sz="2000" dirty="0"/>
              <a:t>Americans with Disability Act of 1990 (ADA)</a:t>
            </a:r>
            <a:endParaRPr lang="en-US" sz="1600" dirty="0"/>
          </a:p>
          <a:p>
            <a:pPr lvl="1"/>
            <a:r>
              <a:rPr lang="en-US" sz="2000" dirty="0"/>
              <a:t>Learn more at: </a:t>
            </a:r>
            <a:r>
              <a:rPr lang="en-US" sz="2000" dirty="0">
                <a:solidFill>
                  <a:srgbClr val="85DFFF"/>
                </a:solidFill>
                <a:hlinkClick r:id="rId3">
                  <a:extLst>
                    <a:ext uri="{A12FA001-AC4F-418D-AE19-62706E023703}">
                      <ahyp:hlinkClr xmlns:ahyp="http://schemas.microsoft.com/office/drawing/2018/hyperlinkcolor" val="tx"/>
                    </a:ext>
                  </a:extLst>
                </a:hlinkClick>
              </a:rPr>
              <a:t>Web Accessibility Laws &amp; Policies | WAI | W3C</a:t>
            </a:r>
            <a:endParaRPr lang="en-US" dirty="0"/>
          </a:p>
          <a:p>
            <a:r>
              <a:rPr lang="en-US" sz="2000" b="1" dirty="0"/>
              <a:t>Experience</a:t>
            </a:r>
          </a:p>
          <a:p>
            <a:r>
              <a:rPr lang="en-US" sz="2000" b="1" dirty="0"/>
              <a:t>User Feedback</a:t>
            </a:r>
          </a:p>
        </p:txBody>
      </p:sp>
      <p:grpSp>
        <p:nvGrpSpPr>
          <p:cNvPr id="30" name="Group 29" descr="Woman with hands raised and a raised eyebrow. Appears to be confused.">
            <a:extLst>
              <a:ext uri="{FF2B5EF4-FFF2-40B4-BE49-F238E27FC236}">
                <a16:creationId xmlns:a16="http://schemas.microsoft.com/office/drawing/2014/main" id="{3786F882-72FE-CBEC-78C4-1A4B27A6CD94}"/>
              </a:ext>
              <a:ext uri="{C183D7F6-B498-43B3-948B-1728B52AA6E4}">
                <adec:decorative xmlns:adec="http://schemas.microsoft.com/office/drawing/2017/decorative" val="0"/>
              </a:ext>
            </a:extLst>
          </p:cNvPr>
          <p:cNvGrpSpPr/>
          <p:nvPr/>
        </p:nvGrpSpPr>
        <p:grpSpPr>
          <a:xfrm>
            <a:off x="8380206" y="2079458"/>
            <a:ext cx="3737919" cy="3167403"/>
            <a:chOff x="8249489" y="2130013"/>
            <a:chExt cx="3942511" cy="3414697"/>
          </a:xfrm>
          <a:effectLst>
            <a:outerShdw blurRad="50800" dist="165100" dir="2700000" algn="ctr" rotWithShape="0">
              <a:srgbClr val="000000">
                <a:alpha val="43137"/>
              </a:srgbClr>
            </a:outerShdw>
          </a:effectLst>
        </p:grpSpPr>
        <p:pic>
          <p:nvPicPr>
            <p:cNvPr id="21" name="Graphic 20" descr="Woman raising hands">
              <a:extLst>
                <a:ext uri="{FF2B5EF4-FFF2-40B4-BE49-F238E27FC236}">
                  <a16:creationId xmlns:a16="http://schemas.microsoft.com/office/drawing/2014/main" id="{A9297F76-4E38-9FDE-DC9A-BE270EF4605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249489" y="3087730"/>
              <a:ext cx="3942511" cy="2456980"/>
            </a:xfrm>
            <a:prstGeom prst="rect">
              <a:avLst/>
            </a:prstGeom>
          </p:spPr>
        </p:pic>
        <p:pic>
          <p:nvPicPr>
            <p:cNvPr id="23" name="Graphic 22" descr="Female with bangs">
              <a:extLst>
                <a:ext uri="{FF2B5EF4-FFF2-40B4-BE49-F238E27FC236}">
                  <a16:creationId xmlns:a16="http://schemas.microsoft.com/office/drawing/2014/main" id="{C73B4307-E8A6-B695-B91B-96E90CF8069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048717" y="2130013"/>
              <a:ext cx="1715202" cy="2339661"/>
            </a:xfrm>
            <a:prstGeom prst="rect">
              <a:avLst/>
            </a:prstGeom>
          </p:spPr>
        </p:pic>
        <p:pic>
          <p:nvPicPr>
            <p:cNvPr id="25" name="Graphic 24" descr="A confused face">
              <a:extLst>
                <a:ext uri="{FF2B5EF4-FFF2-40B4-BE49-F238E27FC236}">
                  <a16:creationId xmlns:a16="http://schemas.microsoft.com/office/drawing/2014/main" id="{4EB69EC6-E619-D1AF-0419-CF04AC50F4D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906318" y="2721662"/>
              <a:ext cx="561416" cy="697667"/>
            </a:xfrm>
            <a:prstGeom prst="rect">
              <a:avLst/>
            </a:prstGeom>
          </p:spPr>
        </p:pic>
      </p:grpSp>
      <p:sp>
        <p:nvSpPr>
          <p:cNvPr id="6" name="Slide Number Placeholder 5">
            <a:extLst>
              <a:ext uri="{FF2B5EF4-FFF2-40B4-BE49-F238E27FC236}">
                <a16:creationId xmlns:a16="http://schemas.microsoft.com/office/drawing/2014/main" id="{464E77CC-57B0-67F7-E56C-FEC0C76C3FAD}"/>
              </a:ext>
            </a:extLst>
          </p:cNvPr>
          <p:cNvSpPr>
            <a:spLocks noGrp="1"/>
          </p:cNvSpPr>
          <p:nvPr>
            <p:ph type="sldNum" sz="quarter" idx="12"/>
          </p:nvPr>
        </p:nvSpPr>
        <p:spPr>
          <a:xfrm>
            <a:off x="8148918" y="6356350"/>
            <a:ext cx="3648635" cy="365125"/>
          </a:xfrm>
        </p:spPr>
        <p:txBody>
          <a:bodyPr/>
          <a:lstStyle/>
          <a:p>
            <a:fld id="{427A02C9-A0CD-4A0B-81BC-708D5026A1F8}" type="slidenum">
              <a:rPr lang="en-US" b="1" smtClean="0">
                <a:solidFill>
                  <a:schemeClr val="bg1"/>
                </a:solidFill>
              </a:rPr>
              <a:t>11</a:t>
            </a:fld>
            <a:endParaRPr lang="en-US" b="1" dirty="0">
              <a:solidFill>
                <a:schemeClr val="bg1"/>
              </a:solidFill>
            </a:endParaRPr>
          </a:p>
        </p:txBody>
      </p:sp>
    </p:spTree>
    <p:extLst>
      <p:ext uri="{BB962C8B-B14F-4D97-AF65-F5344CB8AC3E}">
        <p14:creationId xmlns:p14="http://schemas.microsoft.com/office/powerpoint/2010/main" val="36579737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B46B13-3A54-4BB2-9556-76E1EA1720A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A77D9C6-4674-B4A0-4CDA-C553F28D71C3}"/>
              </a:ext>
            </a:extLst>
          </p:cNvPr>
          <p:cNvSpPr>
            <a:spLocks noGrp="1"/>
          </p:cNvSpPr>
          <p:nvPr>
            <p:ph type="title"/>
          </p:nvPr>
        </p:nvSpPr>
        <p:spPr>
          <a:xfrm>
            <a:off x="838199" y="313839"/>
            <a:ext cx="9182622" cy="804862"/>
          </a:xfrm>
        </p:spPr>
        <p:txBody>
          <a:bodyPr/>
          <a:lstStyle/>
          <a:p>
            <a:r>
              <a:rPr lang="en-US" dirty="0">
                <a:effectLst>
                  <a:outerShdw blurRad="50800" dist="38100" dir="8100000" algn="tr" rotWithShape="0">
                    <a:prstClr val="black">
                      <a:alpha val="40000"/>
                    </a:prstClr>
                  </a:outerShdw>
                </a:effectLst>
              </a:rPr>
              <a:t>Quick Warning!</a:t>
            </a:r>
          </a:p>
        </p:txBody>
      </p:sp>
      <p:sp>
        <p:nvSpPr>
          <p:cNvPr id="3" name="Content Placeholder 2">
            <a:extLst>
              <a:ext uri="{FF2B5EF4-FFF2-40B4-BE49-F238E27FC236}">
                <a16:creationId xmlns:a16="http://schemas.microsoft.com/office/drawing/2014/main" id="{0333BC88-25FF-1073-E27D-E56F2EFC52A5}"/>
              </a:ext>
            </a:extLst>
          </p:cNvPr>
          <p:cNvSpPr>
            <a:spLocks noGrp="1"/>
          </p:cNvSpPr>
          <p:nvPr>
            <p:ph idx="1"/>
          </p:nvPr>
        </p:nvSpPr>
        <p:spPr>
          <a:xfrm>
            <a:off x="838200" y="1149358"/>
            <a:ext cx="10535434" cy="5027605"/>
          </a:xfrm>
          <a:effectLst>
            <a:outerShdw blurRad="50800" dist="38100" dir="8100000" algn="tr" rotWithShape="0">
              <a:prstClr val="black">
                <a:alpha val="40000"/>
              </a:prstClr>
            </a:outerShdw>
          </a:effectLst>
        </p:spPr>
        <p:txBody>
          <a:bodyPr anchor="ctr">
            <a:noAutofit/>
          </a:bodyPr>
          <a:lstStyle/>
          <a:p>
            <a:pPr marL="0" indent="0" algn="ctr">
              <a:buNone/>
            </a:pPr>
            <a:r>
              <a:rPr lang="en-US" sz="3600" b="1" dirty="0"/>
              <a:t>Possible pseudo flashing effect due to image on next slide.</a:t>
            </a:r>
          </a:p>
        </p:txBody>
      </p:sp>
      <p:sp>
        <p:nvSpPr>
          <p:cNvPr id="6" name="Slide Number Placeholder 5">
            <a:extLst>
              <a:ext uri="{FF2B5EF4-FFF2-40B4-BE49-F238E27FC236}">
                <a16:creationId xmlns:a16="http://schemas.microsoft.com/office/drawing/2014/main" id="{55DE769C-7894-6EFF-B646-C87EAF446C78}"/>
              </a:ext>
            </a:extLst>
          </p:cNvPr>
          <p:cNvSpPr>
            <a:spLocks noGrp="1"/>
          </p:cNvSpPr>
          <p:nvPr>
            <p:ph type="sldNum" sz="quarter" idx="12"/>
          </p:nvPr>
        </p:nvSpPr>
        <p:spPr>
          <a:xfrm>
            <a:off x="8148918" y="6356350"/>
            <a:ext cx="3648635" cy="365125"/>
          </a:xfrm>
        </p:spPr>
        <p:txBody>
          <a:bodyPr/>
          <a:lstStyle/>
          <a:p>
            <a:fld id="{427A02C9-A0CD-4A0B-81BC-708D5026A1F8}" type="slidenum">
              <a:rPr lang="en-US" b="1" smtClean="0">
                <a:solidFill>
                  <a:schemeClr val="bg1"/>
                </a:solidFill>
              </a:rPr>
              <a:t>12</a:t>
            </a:fld>
            <a:endParaRPr lang="en-US" b="1" dirty="0">
              <a:solidFill>
                <a:schemeClr val="bg1"/>
              </a:solidFill>
            </a:endParaRPr>
          </a:p>
        </p:txBody>
      </p:sp>
    </p:spTree>
    <p:extLst>
      <p:ext uri="{BB962C8B-B14F-4D97-AF65-F5344CB8AC3E}">
        <p14:creationId xmlns:p14="http://schemas.microsoft.com/office/powerpoint/2010/main" val="7151982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F4ED6-95B6-45CA-9318-D5C6D107AB69}"/>
              </a:ext>
            </a:extLst>
          </p:cNvPr>
          <p:cNvSpPr>
            <a:spLocks noGrp="1"/>
          </p:cNvSpPr>
          <p:nvPr>
            <p:ph type="title"/>
          </p:nvPr>
        </p:nvSpPr>
        <p:spPr/>
        <p:txBody>
          <a:bodyPr/>
          <a:lstStyle/>
          <a:p>
            <a:r>
              <a:rPr lang="en-US" dirty="0">
                <a:effectLst>
                  <a:outerShdw blurRad="50800" dist="38100" dir="8100000" algn="tr" rotWithShape="0">
                    <a:prstClr val="black">
                      <a:alpha val="40000"/>
                    </a:prstClr>
                  </a:outerShdw>
                </a:effectLst>
              </a:rPr>
              <a:t>Importance of User Feedback &amp; Experience</a:t>
            </a:r>
          </a:p>
        </p:txBody>
      </p:sp>
      <p:pic>
        <p:nvPicPr>
          <p:cNvPr id="9" name="Picture 8" descr="Original 2019 Disability Pride flag featuring 5 lines zig-zagging at an upwards angle from the bottom-left corner to the upper-right corner. From left to right, the lines are blue, yellow, white, red, and green. The colors are very bright.">
            <a:extLst>
              <a:ext uri="{FF2B5EF4-FFF2-40B4-BE49-F238E27FC236}">
                <a16:creationId xmlns:a16="http://schemas.microsoft.com/office/drawing/2014/main" id="{6628E126-D8C7-8CC3-911A-4B9FE0A83BE3}"/>
              </a:ext>
            </a:extLst>
          </p:cNvPr>
          <p:cNvPicPr>
            <a:picLocks noChangeAspect="1"/>
          </p:cNvPicPr>
          <p:nvPr/>
        </p:nvPicPr>
        <p:blipFill>
          <a:blip r:embed="rId3"/>
          <a:stretch>
            <a:fillRect/>
          </a:stretch>
        </p:blipFill>
        <p:spPr>
          <a:xfrm>
            <a:off x="838200" y="2314204"/>
            <a:ext cx="5020311" cy="2604537"/>
          </a:xfrm>
          <a:prstGeom prst="rect">
            <a:avLst/>
          </a:prstGeom>
          <a:effectLst>
            <a:outerShdw blurRad="63500" sx="102000" sy="102000" algn="ctr" rotWithShape="0">
              <a:prstClr val="black">
                <a:alpha val="40000"/>
              </a:prstClr>
            </a:outerShdw>
            <a:softEdge rad="31750"/>
          </a:effectLst>
          <a:scene3d>
            <a:camera prst="orthographicFront"/>
            <a:lightRig rig="threePt" dir="t"/>
          </a:scene3d>
          <a:sp3d prstMaterial="matte"/>
        </p:spPr>
      </p:pic>
      <p:pic>
        <p:nvPicPr>
          <p:cNvPr id="11" name="Picture 10" descr="2021 redesign of the Disability Pride flag featuring 5 lines at an upwards angle from the bottom-left corner to the upper-right corner. &#10;&#10;From left to right, the lines are blue, yellow, white, red, and green. There is a slightly muted appearance to the colors.">
            <a:extLst>
              <a:ext uri="{FF2B5EF4-FFF2-40B4-BE49-F238E27FC236}">
                <a16:creationId xmlns:a16="http://schemas.microsoft.com/office/drawing/2014/main" id="{C73074A3-31E9-1E06-BDED-D9ED11729CAF}"/>
              </a:ext>
            </a:extLst>
          </p:cNvPr>
          <p:cNvPicPr>
            <a:picLocks noChangeAspect="1"/>
          </p:cNvPicPr>
          <p:nvPr/>
        </p:nvPicPr>
        <p:blipFill rotWithShape="1">
          <a:blip r:embed="rId4"/>
          <a:srcRect l="7313" r="6046"/>
          <a:stretch/>
        </p:blipFill>
        <p:spPr>
          <a:xfrm>
            <a:off x="6404045" y="2314205"/>
            <a:ext cx="5020311" cy="2604537"/>
          </a:xfrm>
          <a:prstGeom prst="rect">
            <a:avLst/>
          </a:prstGeom>
          <a:effectLst>
            <a:outerShdw blurRad="63500" sx="102000" sy="102000" algn="ctr" rotWithShape="0">
              <a:prstClr val="black">
                <a:alpha val="40000"/>
              </a:prstClr>
            </a:outerShdw>
            <a:softEdge rad="31750"/>
          </a:effectLst>
        </p:spPr>
      </p:pic>
      <p:sp>
        <p:nvSpPr>
          <p:cNvPr id="5" name="Slide Number Placeholder 4">
            <a:extLst>
              <a:ext uri="{FF2B5EF4-FFF2-40B4-BE49-F238E27FC236}">
                <a16:creationId xmlns:a16="http://schemas.microsoft.com/office/drawing/2014/main" id="{A5EB9B8B-6874-EE41-B9DA-EA53F8AC24D8}"/>
              </a:ext>
            </a:extLst>
          </p:cNvPr>
          <p:cNvSpPr>
            <a:spLocks noGrp="1"/>
          </p:cNvSpPr>
          <p:nvPr>
            <p:ph type="sldNum" sz="quarter" idx="12"/>
          </p:nvPr>
        </p:nvSpPr>
        <p:spPr>
          <a:xfrm>
            <a:off x="8166847" y="6356350"/>
            <a:ext cx="3684494" cy="365125"/>
          </a:xfrm>
        </p:spPr>
        <p:txBody>
          <a:bodyPr/>
          <a:lstStyle/>
          <a:p>
            <a:fld id="{427A02C9-A0CD-4A0B-81BC-708D5026A1F8}" type="slidenum">
              <a:rPr lang="en-US" b="1" smtClean="0">
                <a:solidFill>
                  <a:schemeClr val="bg1"/>
                </a:solidFill>
              </a:rPr>
              <a:t>13</a:t>
            </a:fld>
            <a:endParaRPr lang="en-US" b="1" dirty="0">
              <a:solidFill>
                <a:schemeClr val="bg1"/>
              </a:solidFill>
            </a:endParaRPr>
          </a:p>
        </p:txBody>
      </p:sp>
    </p:spTree>
    <p:extLst>
      <p:ext uri="{BB962C8B-B14F-4D97-AF65-F5344CB8AC3E}">
        <p14:creationId xmlns:p14="http://schemas.microsoft.com/office/powerpoint/2010/main" val="21650812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A87668-C137-47C3-78F3-98E750706F2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535FD1C-CAFB-CD54-A4D7-5277C9587813}"/>
              </a:ext>
            </a:extLst>
          </p:cNvPr>
          <p:cNvSpPr>
            <a:spLocks noGrp="1"/>
          </p:cNvSpPr>
          <p:nvPr>
            <p:ph type="title"/>
          </p:nvPr>
        </p:nvSpPr>
        <p:spPr/>
        <p:txBody>
          <a:bodyPr/>
          <a:lstStyle/>
          <a:p>
            <a:r>
              <a:rPr lang="en-US" dirty="0">
                <a:effectLst>
                  <a:outerShdw blurRad="50800" dist="38100" dir="8100000" algn="tr" rotWithShape="0">
                    <a:prstClr val="black">
                      <a:alpha val="40000"/>
                    </a:prstClr>
                  </a:outerShdw>
                </a:effectLst>
              </a:rPr>
              <a:t>Microsoft Inclusive Tech Lab</a:t>
            </a:r>
          </a:p>
        </p:txBody>
      </p:sp>
      <p:pic>
        <p:nvPicPr>
          <p:cNvPr id="9" name="Picture 8" descr="Original 2019 Disability Pride flag featuring 5 lines zig-zagging at an upwards angle from the bottom-left corner to the upper-right corner. From left to right, the lines are blue, yellow, white, red, and green. The colors are very bright.">
            <a:extLst>
              <a:ext uri="{FF2B5EF4-FFF2-40B4-BE49-F238E27FC236}">
                <a16:creationId xmlns:a16="http://schemas.microsoft.com/office/drawing/2014/main" id="{1B4BD077-70B9-DD91-AB33-FE777CC201F2}"/>
              </a:ext>
            </a:extLst>
          </p:cNvPr>
          <p:cNvPicPr>
            <a:picLocks noChangeAspect="1"/>
          </p:cNvPicPr>
          <p:nvPr/>
        </p:nvPicPr>
        <p:blipFill>
          <a:blip r:embed="rId3"/>
          <a:stretch>
            <a:fillRect/>
          </a:stretch>
        </p:blipFill>
        <p:spPr>
          <a:xfrm>
            <a:off x="838200" y="2314204"/>
            <a:ext cx="5020311" cy="2604537"/>
          </a:xfrm>
          <a:prstGeom prst="rect">
            <a:avLst/>
          </a:prstGeom>
          <a:effectLst>
            <a:outerShdw blurRad="63500" sx="102000" sy="102000" algn="ctr" rotWithShape="0">
              <a:prstClr val="black">
                <a:alpha val="40000"/>
              </a:prstClr>
            </a:outerShdw>
            <a:softEdge rad="31750"/>
          </a:effectLst>
          <a:scene3d>
            <a:camera prst="orthographicFront"/>
            <a:lightRig rig="threePt" dir="t"/>
          </a:scene3d>
          <a:sp3d prstMaterial="matte"/>
        </p:spPr>
      </p:pic>
      <p:pic>
        <p:nvPicPr>
          <p:cNvPr id="11" name="Picture 10" descr="2021 redesign of the Disability Pride flag featuring 5 lines at an upwards angle from the bottom-left corner to the upper-right corner. &#10;&#10;From left to right, the lines are blue, yellow, white, red, and green. There is a slightly muted appearance to the colors.">
            <a:extLst>
              <a:ext uri="{FF2B5EF4-FFF2-40B4-BE49-F238E27FC236}">
                <a16:creationId xmlns:a16="http://schemas.microsoft.com/office/drawing/2014/main" id="{43F45F99-089A-E65C-8962-5A0638939286}"/>
              </a:ext>
            </a:extLst>
          </p:cNvPr>
          <p:cNvPicPr>
            <a:picLocks noChangeAspect="1"/>
          </p:cNvPicPr>
          <p:nvPr/>
        </p:nvPicPr>
        <p:blipFill rotWithShape="1">
          <a:blip r:embed="rId4"/>
          <a:srcRect l="7313" r="6046"/>
          <a:stretch/>
        </p:blipFill>
        <p:spPr>
          <a:xfrm>
            <a:off x="6404045" y="2314205"/>
            <a:ext cx="5020311" cy="2604537"/>
          </a:xfrm>
          <a:prstGeom prst="rect">
            <a:avLst/>
          </a:prstGeom>
          <a:effectLst>
            <a:outerShdw blurRad="63500" sx="102000" sy="102000" algn="ctr" rotWithShape="0">
              <a:prstClr val="black">
                <a:alpha val="40000"/>
              </a:prstClr>
            </a:outerShdw>
            <a:softEdge rad="31750"/>
          </a:effectLst>
        </p:spPr>
      </p:pic>
      <p:sp>
        <p:nvSpPr>
          <p:cNvPr id="5" name="Slide Number Placeholder 4">
            <a:extLst>
              <a:ext uri="{FF2B5EF4-FFF2-40B4-BE49-F238E27FC236}">
                <a16:creationId xmlns:a16="http://schemas.microsoft.com/office/drawing/2014/main" id="{D18EC271-0854-CFF1-8F27-D7AEF0F2404B}"/>
              </a:ext>
            </a:extLst>
          </p:cNvPr>
          <p:cNvSpPr>
            <a:spLocks noGrp="1"/>
          </p:cNvSpPr>
          <p:nvPr>
            <p:ph type="sldNum" sz="quarter" idx="12"/>
          </p:nvPr>
        </p:nvSpPr>
        <p:spPr>
          <a:xfrm>
            <a:off x="8166847" y="6356350"/>
            <a:ext cx="3684494" cy="365125"/>
          </a:xfrm>
        </p:spPr>
        <p:txBody>
          <a:bodyPr/>
          <a:lstStyle/>
          <a:p>
            <a:fld id="{427A02C9-A0CD-4A0B-81BC-708D5026A1F8}" type="slidenum">
              <a:rPr lang="en-US" b="1" smtClean="0">
                <a:solidFill>
                  <a:schemeClr val="bg1"/>
                </a:solidFill>
              </a:rPr>
              <a:t>14</a:t>
            </a:fld>
            <a:endParaRPr lang="en-US" b="1" dirty="0">
              <a:solidFill>
                <a:schemeClr val="bg1"/>
              </a:solidFill>
            </a:endParaRPr>
          </a:p>
        </p:txBody>
      </p:sp>
    </p:spTree>
    <p:extLst>
      <p:ext uri="{BB962C8B-B14F-4D97-AF65-F5344CB8AC3E}">
        <p14:creationId xmlns:p14="http://schemas.microsoft.com/office/powerpoint/2010/main" val="22190432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528A8F-BE90-403A-92DC-C6654ECBAE5F}"/>
              </a:ext>
            </a:extLst>
          </p:cNvPr>
          <p:cNvSpPr>
            <a:spLocks noGrp="1"/>
          </p:cNvSpPr>
          <p:nvPr>
            <p:ph type="title"/>
          </p:nvPr>
        </p:nvSpPr>
        <p:spPr>
          <a:xfrm>
            <a:off x="838200" y="160336"/>
            <a:ext cx="10515600" cy="1325563"/>
          </a:xfrm>
        </p:spPr>
        <p:txBody>
          <a:bodyPr/>
          <a:lstStyle/>
          <a:p>
            <a:r>
              <a:rPr lang="en-US" dirty="0">
                <a:effectLst>
                  <a:outerShdw blurRad="50800" dist="38100" dir="8100000" algn="tr" rotWithShape="0">
                    <a:prstClr val="black">
                      <a:alpha val="40000"/>
                    </a:prstClr>
                  </a:outerShdw>
                </a:effectLst>
              </a:rPr>
              <a:t>Building A11y Test Plans &amp; Processes</a:t>
            </a:r>
          </a:p>
        </p:txBody>
      </p:sp>
      <p:sp>
        <p:nvSpPr>
          <p:cNvPr id="3" name="Content Placeholder 2">
            <a:extLst>
              <a:ext uri="{FF2B5EF4-FFF2-40B4-BE49-F238E27FC236}">
                <a16:creationId xmlns:a16="http://schemas.microsoft.com/office/drawing/2014/main" id="{EF0BB469-A5E0-4D3D-959E-9809A9A8BAF2}"/>
              </a:ext>
            </a:extLst>
          </p:cNvPr>
          <p:cNvSpPr>
            <a:spLocks noGrp="1"/>
          </p:cNvSpPr>
          <p:nvPr>
            <p:ph idx="1"/>
          </p:nvPr>
        </p:nvSpPr>
        <p:spPr>
          <a:xfrm>
            <a:off x="1089764" y="1485899"/>
            <a:ext cx="7548627" cy="4105104"/>
          </a:xfrm>
          <a:effectLst>
            <a:outerShdw blurRad="50800" dist="38100" dir="8100000" algn="tr" rotWithShape="0">
              <a:prstClr val="black">
                <a:alpha val="40000"/>
              </a:prstClr>
            </a:outerShdw>
          </a:effectLst>
        </p:spPr>
        <p:txBody>
          <a:bodyPr>
            <a:normAutofit/>
          </a:bodyPr>
          <a:lstStyle/>
          <a:p>
            <a:r>
              <a:rPr lang="en-US" dirty="0"/>
              <a:t>Start with Guidelines</a:t>
            </a:r>
          </a:p>
          <a:p>
            <a:r>
              <a:rPr lang="en-US" dirty="0"/>
              <a:t>Shift left and include throughout</a:t>
            </a:r>
          </a:p>
          <a:p>
            <a:r>
              <a:rPr lang="en-US" dirty="0"/>
              <a:t>Nothing without us</a:t>
            </a:r>
          </a:p>
          <a:p>
            <a:r>
              <a:rPr lang="en-US" dirty="0"/>
              <a:t>Manual and Automated</a:t>
            </a:r>
          </a:p>
          <a:p>
            <a:r>
              <a:rPr lang="en-US" dirty="0"/>
              <a:t>Screen reader and Keyboard accessible</a:t>
            </a:r>
          </a:p>
          <a:p>
            <a:r>
              <a:rPr lang="en-US" dirty="0"/>
              <a:t>Avoid “it works on my machine”</a:t>
            </a:r>
          </a:p>
          <a:p>
            <a:r>
              <a:rPr lang="en-US" dirty="0"/>
              <a:t>Learn from the experience of others</a:t>
            </a:r>
          </a:p>
        </p:txBody>
      </p:sp>
      <p:pic>
        <p:nvPicPr>
          <p:cNvPr id="13" name="Graphic 12" descr="Graph and note paper pads with pencil">
            <a:extLst>
              <a:ext uri="{FF2B5EF4-FFF2-40B4-BE49-F238E27FC236}">
                <a16:creationId xmlns:a16="http://schemas.microsoft.com/office/drawing/2014/main" id="{D1F51412-A64E-6975-C14F-09AEDAC69CC7}"/>
              </a:ext>
              <a:ext uri="{C183D7F6-B498-43B3-948B-1728B52AA6E4}">
                <adec:decorative xmlns:adec="http://schemas.microsoft.com/office/drawing/2017/decorative" val="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903733" y="1257875"/>
            <a:ext cx="4572000" cy="4572000"/>
          </a:xfrm>
          <a:prstGeom prst="rect">
            <a:avLst/>
          </a:prstGeom>
          <a:effectLst>
            <a:outerShdw blurRad="50800" dist="165100" dir="2700000" algn="ctr" rotWithShape="0">
              <a:srgbClr val="000000">
                <a:alpha val="43137"/>
              </a:srgbClr>
            </a:outerShdw>
          </a:effectLst>
        </p:spPr>
      </p:pic>
      <p:sp>
        <p:nvSpPr>
          <p:cNvPr id="6" name="Slide Number Placeholder 5">
            <a:extLst>
              <a:ext uri="{FF2B5EF4-FFF2-40B4-BE49-F238E27FC236}">
                <a16:creationId xmlns:a16="http://schemas.microsoft.com/office/drawing/2014/main" id="{88B1AAB5-D747-A698-A25B-397853E30726}"/>
              </a:ext>
            </a:extLst>
          </p:cNvPr>
          <p:cNvSpPr>
            <a:spLocks noGrp="1"/>
          </p:cNvSpPr>
          <p:nvPr>
            <p:ph type="sldNum" sz="quarter" idx="12"/>
          </p:nvPr>
        </p:nvSpPr>
        <p:spPr>
          <a:xfrm>
            <a:off x="8139953" y="6356350"/>
            <a:ext cx="3603812" cy="365125"/>
          </a:xfrm>
        </p:spPr>
        <p:txBody>
          <a:bodyPr/>
          <a:lstStyle/>
          <a:p>
            <a:fld id="{427A02C9-A0CD-4A0B-81BC-708D5026A1F8}" type="slidenum">
              <a:rPr lang="en-US" b="1" smtClean="0">
                <a:solidFill>
                  <a:schemeClr val="bg1"/>
                </a:solidFill>
              </a:rPr>
              <a:t>15</a:t>
            </a:fld>
            <a:endParaRPr lang="en-US" b="1" dirty="0">
              <a:solidFill>
                <a:schemeClr val="bg1"/>
              </a:solidFill>
            </a:endParaRPr>
          </a:p>
        </p:txBody>
      </p:sp>
    </p:spTree>
    <p:extLst>
      <p:ext uri="{BB962C8B-B14F-4D97-AF65-F5344CB8AC3E}">
        <p14:creationId xmlns:p14="http://schemas.microsoft.com/office/powerpoint/2010/main" val="40555862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3C77A96-665A-743F-F54C-D1F85AF69114}"/>
              </a:ext>
            </a:extLst>
          </p:cNvPr>
          <p:cNvSpPr>
            <a:spLocks noGrp="1"/>
          </p:cNvSpPr>
          <p:nvPr>
            <p:ph type="title"/>
          </p:nvPr>
        </p:nvSpPr>
        <p:spPr/>
        <p:txBody>
          <a:bodyPr/>
          <a:lstStyle/>
          <a:p>
            <a:r>
              <a:rPr lang="en-US" dirty="0">
                <a:effectLst>
                  <a:outerShdw blurRad="50800" dist="38100" dir="8100000" algn="tr" rotWithShape="0">
                    <a:prstClr val="black">
                      <a:alpha val="40000"/>
                    </a:prstClr>
                  </a:outerShdw>
                </a:effectLst>
              </a:rPr>
              <a:t>Tools &amp; Resources</a:t>
            </a:r>
          </a:p>
        </p:txBody>
      </p:sp>
      <p:sp>
        <p:nvSpPr>
          <p:cNvPr id="5" name="Content Placeholder 4">
            <a:extLst>
              <a:ext uri="{FF2B5EF4-FFF2-40B4-BE49-F238E27FC236}">
                <a16:creationId xmlns:a16="http://schemas.microsoft.com/office/drawing/2014/main" id="{D15CF763-0C73-8ABB-3F77-FCE5B35D9690}"/>
              </a:ext>
            </a:extLst>
          </p:cNvPr>
          <p:cNvSpPr>
            <a:spLocks noGrp="1"/>
          </p:cNvSpPr>
          <p:nvPr>
            <p:ph idx="1"/>
          </p:nvPr>
        </p:nvSpPr>
        <p:spPr>
          <a:xfrm>
            <a:off x="838200" y="1825625"/>
            <a:ext cx="4949414" cy="4351338"/>
          </a:xfrm>
          <a:effectLst>
            <a:outerShdw blurRad="50800" dist="38100" dir="8100000" algn="tr" rotWithShape="0">
              <a:prstClr val="black">
                <a:alpha val="40000"/>
              </a:prstClr>
            </a:outerShdw>
          </a:effectLst>
        </p:spPr>
        <p:txBody>
          <a:bodyPr>
            <a:normAutofit/>
          </a:bodyPr>
          <a:lstStyle/>
          <a:p>
            <a:r>
              <a:rPr lang="en-US" sz="2000" dirty="0"/>
              <a:t>Built into your Operating Systems (OS)</a:t>
            </a:r>
          </a:p>
          <a:p>
            <a:pPr lvl="1"/>
            <a:r>
              <a:rPr lang="en-US" sz="2000" dirty="0"/>
              <a:t>MacOS &amp; Windows</a:t>
            </a:r>
          </a:p>
          <a:p>
            <a:r>
              <a:rPr lang="en-US" sz="2000" dirty="0"/>
              <a:t>Built into your Browser</a:t>
            </a:r>
          </a:p>
          <a:p>
            <a:pPr lvl="1"/>
            <a:r>
              <a:rPr lang="en-US" sz="2000" dirty="0"/>
              <a:t>Edge &amp; Firefox</a:t>
            </a:r>
          </a:p>
          <a:p>
            <a:r>
              <a:rPr lang="en-US" sz="2000" dirty="0"/>
              <a:t>Desktop Applications</a:t>
            </a:r>
          </a:p>
          <a:p>
            <a:r>
              <a:rPr lang="en-US" sz="2000" dirty="0"/>
              <a:t>Browser Extensions &amp; Web Apps</a:t>
            </a:r>
          </a:p>
          <a:p>
            <a:r>
              <a:rPr lang="en-US" sz="2000" dirty="0"/>
              <a:t>Bookmarklets</a:t>
            </a:r>
          </a:p>
          <a:p>
            <a:r>
              <a:rPr lang="en-US" sz="2000" dirty="0"/>
              <a:t>Books</a:t>
            </a:r>
          </a:p>
          <a:p>
            <a:r>
              <a:rPr lang="en-US" sz="2000" dirty="0"/>
              <a:t>Additional Resources</a:t>
            </a:r>
          </a:p>
        </p:txBody>
      </p:sp>
      <p:grpSp>
        <p:nvGrpSpPr>
          <p:cNvPr id="33" name="Group 32" descr="Office set up with bookshelf, wall clock, dry erase board, and desk. The desk has a Braille book, laptop, and cell phone.">
            <a:extLst>
              <a:ext uri="{FF2B5EF4-FFF2-40B4-BE49-F238E27FC236}">
                <a16:creationId xmlns:a16="http://schemas.microsoft.com/office/drawing/2014/main" id="{0B55E25F-ABAA-8B09-22C4-AAFF2B36FEF3}"/>
              </a:ext>
            </a:extLst>
          </p:cNvPr>
          <p:cNvGrpSpPr/>
          <p:nvPr/>
        </p:nvGrpSpPr>
        <p:grpSpPr>
          <a:xfrm>
            <a:off x="4702851" y="1825625"/>
            <a:ext cx="7735712" cy="4351338"/>
            <a:chOff x="5092896" y="1845228"/>
            <a:chExt cx="7735712" cy="4351338"/>
          </a:xfrm>
          <a:effectLst>
            <a:outerShdw blurRad="50800" dist="165100" dir="2700000" algn="ctr" rotWithShape="0">
              <a:srgbClr val="000000">
                <a:alpha val="43137"/>
              </a:srgbClr>
            </a:outerShdw>
          </a:effectLst>
        </p:grpSpPr>
        <p:grpSp>
          <p:nvGrpSpPr>
            <p:cNvPr id="31" name="Group 30">
              <a:extLst>
                <a:ext uri="{FF2B5EF4-FFF2-40B4-BE49-F238E27FC236}">
                  <a16:creationId xmlns:a16="http://schemas.microsoft.com/office/drawing/2014/main" id="{1D049F76-24A3-AD04-9858-9E2CE167A33C}"/>
                </a:ext>
              </a:extLst>
            </p:cNvPr>
            <p:cNvGrpSpPr/>
            <p:nvPr/>
          </p:nvGrpSpPr>
          <p:grpSpPr>
            <a:xfrm>
              <a:off x="5092896" y="1845228"/>
              <a:ext cx="7735712" cy="4351338"/>
              <a:chOff x="4456288" y="1972025"/>
              <a:chExt cx="7735712" cy="4351338"/>
            </a:xfrm>
          </p:grpSpPr>
          <p:pic>
            <p:nvPicPr>
              <p:cNvPr id="30" name="Graphic 29" descr="Classroom with whiteboard and books">
                <a:extLst>
                  <a:ext uri="{FF2B5EF4-FFF2-40B4-BE49-F238E27FC236}">
                    <a16:creationId xmlns:a16="http://schemas.microsoft.com/office/drawing/2014/main" id="{EC123B48-ABED-DE98-7F20-48F63F6B0F9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456288" y="1972025"/>
                <a:ext cx="7735712" cy="4351338"/>
              </a:xfrm>
              <a:prstGeom prst="rect">
                <a:avLst/>
              </a:prstGeom>
            </p:spPr>
          </p:pic>
          <p:pic>
            <p:nvPicPr>
              <p:cNvPr id="18" name="Graphic 17">
                <a:extLst>
                  <a:ext uri="{FF2B5EF4-FFF2-40B4-BE49-F238E27FC236}">
                    <a16:creationId xmlns:a16="http://schemas.microsoft.com/office/drawing/2014/main" id="{528D7C86-0D65-7F90-EE5A-9E1540E16DF2}"/>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566554" y="3990000"/>
                <a:ext cx="483736" cy="711092"/>
              </a:xfrm>
              <a:prstGeom prst="rect">
                <a:avLst/>
              </a:prstGeom>
            </p:spPr>
          </p:pic>
        </p:grpSp>
        <p:pic>
          <p:nvPicPr>
            <p:cNvPr id="26" name="Graphic 25">
              <a:extLst>
                <a:ext uri="{FF2B5EF4-FFF2-40B4-BE49-F238E27FC236}">
                  <a16:creationId xmlns:a16="http://schemas.microsoft.com/office/drawing/2014/main" id="{1AFC802E-551F-1E72-43A5-C50FFEB09E31}"/>
                </a:ext>
                <a:ext uri="{C183D7F6-B498-43B3-948B-1728B52AA6E4}">
                  <adec:decorative xmlns:adec="http://schemas.microsoft.com/office/drawing/2017/decorative" val="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1519223" y="3863203"/>
              <a:ext cx="316404" cy="598498"/>
            </a:xfrm>
            <a:prstGeom prst="rect">
              <a:avLst/>
            </a:prstGeom>
          </p:spPr>
        </p:pic>
      </p:grpSp>
      <p:sp>
        <p:nvSpPr>
          <p:cNvPr id="6" name="Slide Number Placeholder 5">
            <a:extLst>
              <a:ext uri="{FF2B5EF4-FFF2-40B4-BE49-F238E27FC236}">
                <a16:creationId xmlns:a16="http://schemas.microsoft.com/office/drawing/2014/main" id="{4FEF78DD-F742-27AA-D1A6-2B66675AAC35}"/>
              </a:ext>
            </a:extLst>
          </p:cNvPr>
          <p:cNvSpPr>
            <a:spLocks noGrp="1"/>
          </p:cNvSpPr>
          <p:nvPr>
            <p:ph type="sldNum" sz="quarter" idx="12"/>
          </p:nvPr>
        </p:nvSpPr>
        <p:spPr>
          <a:xfrm>
            <a:off x="8166846" y="6356350"/>
            <a:ext cx="3639671" cy="365125"/>
          </a:xfrm>
        </p:spPr>
        <p:txBody>
          <a:bodyPr/>
          <a:lstStyle/>
          <a:p>
            <a:fld id="{427A02C9-A0CD-4A0B-81BC-708D5026A1F8}" type="slidenum">
              <a:rPr lang="en-US" b="1" smtClean="0">
                <a:solidFill>
                  <a:schemeClr val="bg1"/>
                </a:solidFill>
              </a:rPr>
              <a:t>16</a:t>
            </a:fld>
            <a:endParaRPr lang="en-US" b="1" dirty="0">
              <a:solidFill>
                <a:schemeClr val="bg1"/>
              </a:solidFill>
            </a:endParaRPr>
          </a:p>
        </p:txBody>
      </p:sp>
    </p:spTree>
    <p:extLst>
      <p:ext uri="{BB962C8B-B14F-4D97-AF65-F5344CB8AC3E}">
        <p14:creationId xmlns:p14="http://schemas.microsoft.com/office/powerpoint/2010/main" val="39510387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528A8F-BE90-403A-92DC-C6654ECBAE5F}"/>
              </a:ext>
            </a:extLst>
          </p:cNvPr>
          <p:cNvSpPr>
            <a:spLocks noGrp="1"/>
          </p:cNvSpPr>
          <p:nvPr>
            <p:ph type="title"/>
          </p:nvPr>
        </p:nvSpPr>
        <p:spPr>
          <a:xfrm>
            <a:off x="838200" y="160336"/>
            <a:ext cx="10515600" cy="1325563"/>
          </a:xfrm>
        </p:spPr>
        <p:txBody>
          <a:bodyPr/>
          <a:lstStyle/>
          <a:p>
            <a:r>
              <a:rPr lang="en-US" dirty="0">
                <a:effectLst>
                  <a:outerShdw blurRad="50800" dist="38100" dir="8100000" algn="tr" rotWithShape="0">
                    <a:prstClr val="black">
                      <a:alpha val="40000"/>
                    </a:prstClr>
                  </a:outerShdw>
                </a:effectLst>
              </a:rPr>
              <a:t>Manual vs Automated</a:t>
            </a:r>
          </a:p>
        </p:txBody>
      </p:sp>
      <p:sp>
        <p:nvSpPr>
          <p:cNvPr id="6" name="Slide Number Placeholder 5">
            <a:extLst>
              <a:ext uri="{FF2B5EF4-FFF2-40B4-BE49-F238E27FC236}">
                <a16:creationId xmlns:a16="http://schemas.microsoft.com/office/drawing/2014/main" id="{88B1AAB5-D747-A698-A25B-397853E30726}"/>
              </a:ext>
            </a:extLst>
          </p:cNvPr>
          <p:cNvSpPr>
            <a:spLocks noGrp="1"/>
          </p:cNvSpPr>
          <p:nvPr>
            <p:ph type="sldNum" sz="quarter" idx="12"/>
          </p:nvPr>
        </p:nvSpPr>
        <p:spPr>
          <a:xfrm>
            <a:off x="8139953" y="6356350"/>
            <a:ext cx="3603812" cy="365125"/>
          </a:xfrm>
        </p:spPr>
        <p:txBody>
          <a:bodyPr/>
          <a:lstStyle/>
          <a:p>
            <a:fld id="{427A02C9-A0CD-4A0B-81BC-708D5026A1F8}" type="slidenum">
              <a:rPr lang="en-US" b="1" smtClean="0">
                <a:solidFill>
                  <a:schemeClr val="bg1"/>
                </a:solidFill>
              </a:rPr>
              <a:t>17</a:t>
            </a:fld>
            <a:endParaRPr lang="en-US" b="1" dirty="0">
              <a:solidFill>
                <a:schemeClr val="bg1"/>
              </a:solidFill>
            </a:endParaRPr>
          </a:p>
        </p:txBody>
      </p:sp>
      <p:pic>
        <p:nvPicPr>
          <p:cNvPr id="3" name="Manual v Automated" descr="See speaker notes for description of video.">
            <a:hlinkClick r:id="" action="ppaction://media"/>
            <a:extLst>
              <a:ext uri="{FF2B5EF4-FFF2-40B4-BE49-F238E27FC236}">
                <a16:creationId xmlns:a16="http://schemas.microsoft.com/office/drawing/2014/main" id="{0127F58F-B196-D891-D23E-DE624ACA4697}"/>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466717" y="1102290"/>
            <a:ext cx="9447428" cy="5109975"/>
          </a:xfrm>
          <a:prstGeom prst="rect">
            <a:avLst/>
          </a:prstGeom>
        </p:spPr>
      </p:pic>
    </p:spTree>
    <p:extLst>
      <p:ext uri="{BB962C8B-B14F-4D97-AF65-F5344CB8AC3E}">
        <p14:creationId xmlns:p14="http://schemas.microsoft.com/office/powerpoint/2010/main" val="1801827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0395"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2E8B1-F366-5DF1-1CD4-0C7542AA2040}"/>
              </a:ext>
            </a:extLst>
          </p:cNvPr>
          <p:cNvSpPr>
            <a:spLocks noGrp="1"/>
          </p:cNvSpPr>
          <p:nvPr>
            <p:ph type="title"/>
          </p:nvPr>
        </p:nvSpPr>
        <p:spPr/>
        <p:txBody>
          <a:bodyPr/>
          <a:lstStyle/>
          <a:p>
            <a:r>
              <a:rPr lang="en-US" dirty="0">
                <a:effectLst>
                  <a:outerShdw blurRad="50800" dist="38100" dir="8100000" algn="tr" rotWithShape="0">
                    <a:prstClr val="black">
                      <a:alpha val="40000"/>
                    </a:prstClr>
                  </a:outerShdw>
                </a:effectLst>
              </a:rPr>
              <a:t>Built into your OS</a:t>
            </a:r>
          </a:p>
        </p:txBody>
      </p:sp>
      <p:pic>
        <p:nvPicPr>
          <p:cNvPr id="7" name="Picture 6" descr="Windows Accessibility Settings Window">
            <a:extLst>
              <a:ext uri="{FF2B5EF4-FFF2-40B4-BE49-F238E27FC236}">
                <a16:creationId xmlns:a16="http://schemas.microsoft.com/office/drawing/2014/main" id="{D76AE9AA-4766-2356-5047-B46999E51AAB}"/>
              </a:ext>
            </a:extLst>
          </p:cNvPr>
          <p:cNvPicPr>
            <a:picLocks noChangeAspect="1"/>
          </p:cNvPicPr>
          <p:nvPr/>
        </p:nvPicPr>
        <p:blipFill>
          <a:blip r:embed="rId3"/>
          <a:stretch>
            <a:fillRect/>
          </a:stretch>
        </p:blipFill>
        <p:spPr>
          <a:xfrm>
            <a:off x="837186" y="1187561"/>
            <a:ext cx="7954951" cy="5025353"/>
          </a:xfrm>
          <a:prstGeom prst="rect">
            <a:avLst/>
          </a:prstGeom>
          <a:effectLst>
            <a:outerShdw blurRad="50800" dist="165100" dir="2700000" algn="ctr" rotWithShape="0">
              <a:srgbClr val="000000">
                <a:alpha val="43137"/>
              </a:srgbClr>
            </a:outerShdw>
          </a:effectLst>
        </p:spPr>
      </p:pic>
      <p:pic>
        <p:nvPicPr>
          <p:cNvPr id="8" name="Picture 4" descr="MacOS Accessibility Shortcuts divided up into categories for vision, motor, and hearing.">
            <a:extLst>
              <a:ext uri="{FF2B5EF4-FFF2-40B4-BE49-F238E27FC236}">
                <a16:creationId xmlns:a16="http://schemas.microsoft.com/office/drawing/2014/main" id="{4680C7E5-5746-8585-3F49-E516A2AE29A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72576" y="1187560"/>
            <a:ext cx="2705780" cy="5025353"/>
          </a:xfrm>
          <a:prstGeom prst="rect">
            <a:avLst/>
          </a:prstGeom>
          <a:noFill/>
          <a:effectLst>
            <a:outerShdw blurRad="50800" dist="165100" dir="2700000" algn="ctr" rotWithShape="0">
              <a:srgbClr val="000000">
                <a:alpha val="43137"/>
              </a:srgbClr>
            </a:outerShdw>
          </a:effectLst>
          <a:extLst>
            <a:ext uri="{909E8E84-426E-40DD-AFC4-6F175D3DCCD1}">
              <a14:hiddenFill xmlns:a14="http://schemas.microsoft.com/office/drawing/2010/main">
                <a:solidFill>
                  <a:srgbClr val="FFFFFF"/>
                </a:solidFill>
              </a14:hiddenFill>
            </a:ext>
          </a:extLst>
        </p:spPr>
      </p:pic>
      <p:sp>
        <p:nvSpPr>
          <p:cNvPr id="5" name="Slide Number Placeholder 4">
            <a:extLst>
              <a:ext uri="{FF2B5EF4-FFF2-40B4-BE49-F238E27FC236}">
                <a16:creationId xmlns:a16="http://schemas.microsoft.com/office/drawing/2014/main" id="{2A1FE91A-8CA1-3B25-D9EE-76F4FFF3A6D6}"/>
              </a:ext>
            </a:extLst>
          </p:cNvPr>
          <p:cNvSpPr>
            <a:spLocks noGrp="1"/>
          </p:cNvSpPr>
          <p:nvPr>
            <p:ph type="sldNum" sz="quarter" idx="12"/>
          </p:nvPr>
        </p:nvSpPr>
        <p:spPr>
          <a:xfrm>
            <a:off x="8139953" y="6356350"/>
            <a:ext cx="3639672" cy="365125"/>
          </a:xfrm>
        </p:spPr>
        <p:txBody>
          <a:bodyPr/>
          <a:lstStyle/>
          <a:p>
            <a:fld id="{427A02C9-A0CD-4A0B-81BC-708D5026A1F8}" type="slidenum">
              <a:rPr lang="en-US" b="1" smtClean="0">
                <a:solidFill>
                  <a:schemeClr val="bg1"/>
                </a:solidFill>
              </a:rPr>
              <a:t>18</a:t>
            </a:fld>
            <a:endParaRPr lang="en-US" b="1" dirty="0">
              <a:solidFill>
                <a:schemeClr val="bg1"/>
              </a:solidFill>
            </a:endParaRPr>
          </a:p>
        </p:txBody>
      </p:sp>
    </p:spTree>
    <p:extLst>
      <p:ext uri="{BB962C8B-B14F-4D97-AF65-F5344CB8AC3E}">
        <p14:creationId xmlns:p14="http://schemas.microsoft.com/office/powerpoint/2010/main" val="28669302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2E8B1-F366-5DF1-1CD4-0C7542AA2040}"/>
              </a:ext>
            </a:extLst>
          </p:cNvPr>
          <p:cNvSpPr>
            <a:spLocks noGrp="1"/>
          </p:cNvSpPr>
          <p:nvPr>
            <p:ph type="title"/>
          </p:nvPr>
        </p:nvSpPr>
        <p:spPr/>
        <p:txBody>
          <a:bodyPr/>
          <a:lstStyle/>
          <a:p>
            <a:r>
              <a:rPr lang="en-US" dirty="0">
                <a:effectLst>
                  <a:outerShdw blurRad="50800" dist="38100" dir="8100000" algn="tr" rotWithShape="0">
                    <a:prstClr val="black">
                      <a:alpha val="40000"/>
                    </a:prstClr>
                  </a:outerShdw>
                </a:effectLst>
              </a:rPr>
              <a:t>Built into your Browser</a:t>
            </a:r>
          </a:p>
        </p:txBody>
      </p:sp>
      <p:pic>
        <p:nvPicPr>
          <p:cNvPr id="3" name="Picture 2" descr="FireFox browser window navigated to Microsoft.com.&#10;&#10;Developer tools are open and on the Accessibility tab.">
            <a:extLst>
              <a:ext uri="{FF2B5EF4-FFF2-40B4-BE49-F238E27FC236}">
                <a16:creationId xmlns:a16="http://schemas.microsoft.com/office/drawing/2014/main" id="{B04324F6-7577-982D-3AB3-77E5DA857189}"/>
              </a:ext>
            </a:extLst>
          </p:cNvPr>
          <p:cNvPicPr>
            <a:picLocks noChangeAspect="1"/>
          </p:cNvPicPr>
          <p:nvPr/>
        </p:nvPicPr>
        <p:blipFill>
          <a:blip r:embed="rId3"/>
          <a:stretch>
            <a:fillRect/>
          </a:stretch>
        </p:blipFill>
        <p:spPr>
          <a:xfrm>
            <a:off x="838200" y="1914581"/>
            <a:ext cx="4719101" cy="4356093"/>
          </a:xfrm>
          <a:prstGeom prst="rect">
            <a:avLst/>
          </a:prstGeom>
          <a:effectLst>
            <a:outerShdw blurRad="50800" dist="165100" dir="2700000" algn="tl" rotWithShape="0">
              <a:prstClr val="black">
                <a:alpha val="40000"/>
              </a:prstClr>
            </a:outerShdw>
          </a:effectLst>
        </p:spPr>
      </p:pic>
      <p:pic>
        <p:nvPicPr>
          <p:cNvPr id="10" name="Picture 9" descr="Lighthouse tool within Microsoft Edge">
            <a:extLst>
              <a:ext uri="{FF2B5EF4-FFF2-40B4-BE49-F238E27FC236}">
                <a16:creationId xmlns:a16="http://schemas.microsoft.com/office/drawing/2014/main" id="{0CEBFFE1-AB31-5E2F-818E-20E2C899DEBD}"/>
              </a:ext>
            </a:extLst>
          </p:cNvPr>
          <p:cNvPicPr>
            <a:picLocks noChangeAspect="1"/>
          </p:cNvPicPr>
          <p:nvPr/>
        </p:nvPicPr>
        <p:blipFill>
          <a:blip r:embed="rId4"/>
          <a:stretch>
            <a:fillRect/>
          </a:stretch>
        </p:blipFill>
        <p:spPr>
          <a:xfrm>
            <a:off x="5683353" y="1135641"/>
            <a:ext cx="2492984" cy="5135034"/>
          </a:xfrm>
          <a:prstGeom prst="rect">
            <a:avLst/>
          </a:prstGeom>
          <a:effectLst>
            <a:outerShdw blurRad="50800" dist="165100" dir="2700000" algn="ctr" rotWithShape="0">
              <a:srgbClr val="000000">
                <a:alpha val="43137"/>
              </a:srgbClr>
            </a:outerShdw>
          </a:effectLst>
        </p:spPr>
      </p:pic>
      <p:pic>
        <p:nvPicPr>
          <p:cNvPr id="8" name="Picture 7" descr="Rendering options under Microsoft Edge Developer Tools with the &quot;Rendering&quot; tab and the &quot;Emulate vision deficiencies&quot; options highlighted.">
            <a:extLst>
              <a:ext uri="{FF2B5EF4-FFF2-40B4-BE49-F238E27FC236}">
                <a16:creationId xmlns:a16="http://schemas.microsoft.com/office/drawing/2014/main" id="{D49CB49D-0A28-7BBD-ACDA-94134503ADFE}"/>
              </a:ext>
            </a:extLst>
          </p:cNvPr>
          <p:cNvPicPr>
            <a:picLocks noChangeAspect="1"/>
          </p:cNvPicPr>
          <p:nvPr/>
        </p:nvPicPr>
        <p:blipFill>
          <a:blip r:embed="rId5"/>
          <a:stretch>
            <a:fillRect/>
          </a:stretch>
        </p:blipFill>
        <p:spPr>
          <a:xfrm>
            <a:off x="8417480" y="754857"/>
            <a:ext cx="2674080" cy="5601493"/>
          </a:xfrm>
          <a:prstGeom prst="rect">
            <a:avLst/>
          </a:prstGeom>
          <a:effectLst>
            <a:outerShdw blurRad="50800" dist="165100" dir="2700000" algn="ctr" rotWithShape="0">
              <a:srgbClr val="000000">
                <a:alpha val="43137"/>
              </a:srgbClr>
            </a:outerShdw>
          </a:effectLst>
        </p:spPr>
      </p:pic>
      <p:sp>
        <p:nvSpPr>
          <p:cNvPr id="6" name="Slide Number Placeholder 5">
            <a:extLst>
              <a:ext uri="{FF2B5EF4-FFF2-40B4-BE49-F238E27FC236}">
                <a16:creationId xmlns:a16="http://schemas.microsoft.com/office/drawing/2014/main" id="{1568768C-33B4-1DF9-E131-C67900A9994F}"/>
              </a:ext>
            </a:extLst>
          </p:cNvPr>
          <p:cNvSpPr>
            <a:spLocks noGrp="1"/>
          </p:cNvSpPr>
          <p:nvPr>
            <p:ph type="sldNum" sz="quarter" idx="12"/>
          </p:nvPr>
        </p:nvSpPr>
        <p:spPr>
          <a:xfrm>
            <a:off x="8086164" y="6356350"/>
            <a:ext cx="3693459" cy="365125"/>
          </a:xfrm>
        </p:spPr>
        <p:txBody>
          <a:bodyPr/>
          <a:lstStyle/>
          <a:p>
            <a:fld id="{427A02C9-A0CD-4A0B-81BC-708D5026A1F8}" type="slidenum">
              <a:rPr lang="en-US" b="1" smtClean="0">
                <a:solidFill>
                  <a:schemeClr val="bg1"/>
                </a:solidFill>
              </a:rPr>
              <a:t>19</a:t>
            </a:fld>
            <a:endParaRPr lang="en-US" b="1" dirty="0">
              <a:solidFill>
                <a:schemeClr val="bg1"/>
              </a:solidFill>
            </a:endParaRPr>
          </a:p>
        </p:txBody>
      </p:sp>
    </p:spTree>
    <p:extLst>
      <p:ext uri="{BB962C8B-B14F-4D97-AF65-F5344CB8AC3E}">
        <p14:creationId xmlns:p14="http://schemas.microsoft.com/office/powerpoint/2010/main" val="21442796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ffectLst>
                  <a:outerShdw blurRad="50800" dist="38100" dir="5400000" algn="t" rotWithShape="0">
                    <a:prstClr val="black">
                      <a:alpha val="40000"/>
                    </a:prstClr>
                  </a:outerShdw>
                </a:effectLst>
              </a:rPr>
              <a:t>Disclaimer</a:t>
            </a:r>
          </a:p>
        </p:txBody>
      </p:sp>
      <p:sp>
        <p:nvSpPr>
          <p:cNvPr id="3" name="Content Placeholder 2"/>
          <p:cNvSpPr>
            <a:spLocks noGrp="1"/>
          </p:cNvSpPr>
          <p:nvPr>
            <p:ph idx="1"/>
          </p:nvPr>
        </p:nvSpPr>
        <p:spPr>
          <a:effectLst>
            <a:outerShdw blurRad="50800" dist="38100" dir="8100000" algn="tr" rotWithShape="0">
              <a:prstClr val="black">
                <a:alpha val="40000"/>
              </a:prstClr>
            </a:outerShdw>
          </a:effectLst>
        </p:spPr>
        <p:txBody>
          <a:bodyPr/>
          <a:lstStyle/>
          <a:p>
            <a:pPr marL="0" indent="0">
              <a:buNone/>
            </a:pPr>
            <a:r>
              <a:rPr lang="en-US" dirty="0">
                <a:effectLst>
                  <a:outerShdw blurRad="50800" dist="38100" dir="2700000" algn="tl" rotWithShape="0">
                    <a:prstClr val="black">
                      <a:alpha val="40000"/>
                    </a:prstClr>
                  </a:outerShdw>
                </a:effectLst>
              </a:rPr>
              <a:t>While I may mention some examples from past jobs, I am not representing any of my employers during this presentation.</a:t>
            </a:r>
          </a:p>
          <a:p>
            <a:pPr marL="0" indent="0">
              <a:buNone/>
            </a:pPr>
            <a:endParaRPr lang="en-US" dirty="0">
              <a:effectLst>
                <a:outerShdw blurRad="50800" dist="38100" dir="2700000" algn="tl" rotWithShape="0">
                  <a:prstClr val="black">
                    <a:alpha val="40000"/>
                  </a:prstClr>
                </a:outerShdw>
              </a:effectLst>
            </a:endParaRPr>
          </a:p>
          <a:p>
            <a:pPr marL="0" indent="0">
              <a:buNone/>
            </a:pPr>
            <a:r>
              <a:rPr lang="en-US" dirty="0">
                <a:effectLst>
                  <a:outerShdw blurRad="50800" dist="38100" dir="2700000" algn="tl" rotWithShape="0">
                    <a:prstClr val="black">
                      <a:alpha val="40000"/>
                    </a:prstClr>
                  </a:outerShdw>
                </a:effectLst>
              </a:rPr>
              <a:t>Additionally, while I will discuss some legislation, I am not a lawyer and nothing I say should be taken as definitive legal advice.</a:t>
            </a:r>
          </a:p>
        </p:txBody>
      </p:sp>
      <p:sp>
        <p:nvSpPr>
          <p:cNvPr id="6" name="Slide Number Placeholder 5">
            <a:extLst>
              <a:ext uri="{FF2B5EF4-FFF2-40B4-BE49-F238E27FC236}">
                <a16:creationId xmlns:a16="http://schemas.microsoft.com/office/drawing/2014/main" id="{8C49D34C-3806-8484-F666-0054BE91A47A}"/>
              </a:ext>
            </a:extLst>
          </p:cNvPr>
          <p:cNvSpPr>
            <a:spLocks noGrp="1"/>
          </p:cNvSpPr>
          <p:nvPr>
            <p:ph type="sldNum" sz="quarter" idx="12"/>
          </p:nvPr>
        </p:nvSpPr>
        <p:spPr>
          <a:xfrm>
            <a:off x="8157882" y="6356350"/>
            <a:ext cx="3666565" cy="365125"/>
          </a:xfrm>
        </p:spPr>
        <p:txBody>
          <a:bodyPr/>
          <a:lstStyle/>
          <a:p>
            <a:fld id="{427A02C9-A0CD-4A0B-81BC-708D5026A1F8}" type="slidenum">
              <a:rPr lang="en-US" b="1" smtClean="0">
                <a:solidFill>
                  <a:schemeClr val="bg1"/>
                </a:solidFill>
              </a:rPr>
              <a:t>2</a:t>
            </a:fld>
            <a:endParaRPr lang="en-US" b="1" dirty="0">
              <a:solidFill>
                <a:schemeClr val="bg1"/>
              </a:solidFill>
            </a:endParaRPr>
          </a:p>
        </p:txBody>
      </p:sp>
    </p:spTree>
    <p:extLst>
      <p:ext uri="{BB962C8B-B14F-4D97-AF65-F5344CB8AC3E}">
        <p14:creationId xmlns:p14="http://schemas.microsoft.com/office/powerpoint/2010/main" val="25415834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2E8B1-F366-5DF1-1CD4-0C7542AA2040}"/>
              </a:ext>
            </a:extLst>
          </p:cNvPr>
          <p:cNvSpPr>
            <a:spLocks noGrp="1"/>
          </p:cNvSpPr>
          <p:nvPr>
            <p:ph type="title"/>
          </p:nvPr>
        </p:nvSpPr>
        <p:spPr>
          <a:xfrm>
            <a:off x="455125" y="160336"/>
            <a:ext cx="8717451" cy="1325563"/>
          </a:xfrm>
        </p:spPr>
        <p:txBody>
          <a:bodyPr/>
          <a:lstStyle/>
          <a:p>
            <a:r>
              <a:rPr lang="en-US" dirty="0">
                <a:effectLst>
                  <a:outerShdw blurRad="50800" dist="38100" dir="8100000" algn="tr" rotWithShape="0">
                    <a:prstClr val="black">
                      <a:alpha val="40000"/>
                    </a:prstClr>
                  </a:outerShdw>
                </a:effectLst>
              </a:rPr>
              <a:t>Desktop Applications: CCA &amp; PEAT</a:t>
            </a:r>
          </a:p>
        </p:txBody>
      </p:sp>
      <p:pic>
        <p:nvPicPr>
          <p:cNvPr id="6" name="Picture 5" descr="Color Contrast Analyzer screen showing an example of a color pair that fail all WCAG color contrast minimums.">
            <a:extLst>
              <a:ext uri="{FF2B5EF4-FFF2-40B4-BE49-F238E27FC236}">
                <a16:creationId xmlns:a16="http://schemas.microsoft.com/office/drawing/2014/main" id="{B7325F5D-6A4C-C5AD-1498-C1D733D99F73}"/>
              </a:ext>
            </a:extLst>
          </p:cNvPr>
          <p:cNvPicPr>
            <a:picLocks noChangeAspect="1"/>
          </p:cNvPicPr>
          <p:nvPr/>
        </p:nvPicPr>
        <p:blipFill>
          <a:blip r:embed="rId3"/>
          <a:stretch>
            <a:fillRect/>
          </a:stretch>
        </p:blipFill>
        <p:spPr>
          <a:xfrm>
            <a:off x="455125" y="1261781"/>
            <a:ext cx="3079032" cy="4835740"/>
          </a:xfrm>
          <a:prstGeom prst="rect">
            <a:avLst/>
          </a:prstGeom>
          <a:effectLst>
            <a:outerShdw blurRad="50800" dist="165100" dir="2700000" algn="ctr" rotWithShape="0">
              <a:srgbClr val="000000">
                <a:alpha val="43137"/>
              </a:srgbClr>
            </a:outerShdw>
          </a:effectLst>
        </p:spPr>
      </p:pic>
      <p:pic>
        <p:nvPicPr>
          <p:cNvPr id="7" name="Picture 6" descr="Color Contrast Analyzer screen showing an example of a color pair that pass all WCAG color contrast minimums.">
            <a:extLst>
              <a:ext uri="{FF2B5EF4-FFF2-40B4-BE49-F238E27FC236}">
                <a16:creationId xmlns:a16="http://schemas.microsoft.com/office/drawing/2014/main" id="{976D350E-6DE6-319D-1B8D-8EC788AA8189}"/>
              </a:ext>
            </a:extLst>
          </p:cNvPr>
          <p:cNvPicPr>
            <a:picLocks noChangeAspect="1"/>
          </p:cNvPicPr>
          <p:nvPr/>
        </p:nvPicPr>
        <p:blipFill>
          <a:blip r:embed="rId4"/>
          <a:stretch>
            <a:fillRect/>
          </a:stretch>
        </p:blipFill>
        <p:spPr>
          <a:xfrm>
            <a:off x="3742787" y="1261781"/>
            <a:ext cx="3200749" cy="4835740"/>
          </a:xfrm>
          <a:prstGeom prst="rect">
            <a:avLst/>
          </a:prstGeom>
          <a:effectLst>
            <a:outerShdw blurRad="50800" dist="165100" dir="2700000" algn="ctr" rotWithShape="0">
              <a:srgbClr val="000000">
                <a:alpha val="43137"/>
              </a:srgbClr>
            </a:outerShdw>
          </a:effectLst>
        </p:spPr>
      </p:pic>
      <p:pic>
        <p:nvPicPr>
          <p:cNvPr id="3" name="Picture 2" descr="Photosensitive Epilepsy Analysis Tool window">
            <a:extLst>
              <a:ext uri="{FF2B5EF4-FFF2-40B4-BE49-F238E27FC236}">
                <a16:creationId xmlns:a16="http://schemas.microsoft.com/office/drawing/2014/main" id="{9D1B950B-6BC5-871E-FC1B-5ABBD8DA510E}"/>
              </a:ext>
            </a:extLst>
          </p:cNvPr>
          <p:cNvPicPr>
            <a:picLocks noChangeAspect="1"/>
          </p:cNvPicPr>
          <p:nvPr/>
        </p:nvPicPr>
        <p:blipFill>
          <a:blip r:embed="rId5"/>
          <a:stretch>
            <a:fillRect/>
          </a:stretch>
        </p:blipFill>
        <p:spPr>
          <a:xfrm>
            <a:off x="7152166" y="1714500"/>
            <a:ext cx="4806967" cy="3429000"/>
          </a:xfrm>
          <a:prstGeom prst="rect">
            <a:avLst/>
          </a:prstGeom>
          <a:effectLst>
            <a:outerShdw blurRad="50800" dist="165100" dir="2700000" algn="tl" rotWithShape="0">
              <a:prstClr val="black">
                <a:alpha val="40000"/>
              </a:prstClr>
            </a:outerShdw>
          </a:effectLst>
        </p:spPr>
      </p:pic>
      <p:sp>
        <p:nvSpPr>
          <p:cNvPr id="8" name="Slide Number Placeholder 7">
            <a:extLst>
              <a:ext uri="{FF2B5EF4-FFF2-40B4-BE49-F238E27FC236}">
                <a16:creationId xmlns:a16="http://schemas.microsoft.com/office/drawing/2014/main" id="{725AFA05-B45A-9DBB-54D7-5D78CD26A2E0}"/>
              </a:ext>
            </a:extLst>
          </p:cNvPr>
          <p:cNvSpPr>
            <a:spLocks noGrp="1"/>
          </p:cNvSpPr>
          <p:nvPr>
            <p:ph type="sldNum" sz="quarter" idx="12"/>
          </p:nvPr>
        </p:nvSpPr>
        <p:spPr>
          <a:xfrm>
            <a:off x="8113058" y="6356350"/>
            <a:ext cx="3729317" cy="365125"/>
          </a:xfrm>
        </p:spPr>
        <p:txBody>
          <a:bodyPr/>
          <a:lstStyle/>
          <a:p>
            <a:fld id="{427A02C9-A0CD-4A0B-81BC-708D5026A1F8}" type="slidenum">
              <a:rPr lang="en-US" b="1" smtClean="0">
                <a:solidFill>
                  <a:schemeClr val="bg1"/>
                </a:solidFill>
              </a:rPr>
              <a:t>20</a:t>
            </a:fld>
            <a:endParaRPr lang="en-US" b="1" dirty="0">
              <a:solidFill>
                <a:schemeClr val="bg1"/>
              </a:solidFill>
            </a:endParaRPr>
          </a:p>
        </p:txBody>
      </p:sp>
    </p:spTree>
    <p:extLst>
      <p:ext uri="{BB962C8B-B14F-4D97-AF65-F5344CB8AC3E}">
        <p14:creationId xmlns:p14="http://schemas.microsoft.com/office/powerpoint/2010/main" val="18840144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2E8B1-F366-5DF1-1CD4-0C7542AA2040}"/>
              </a:ext>
            </a:extLst>
          </p:cNvPr>
          <p:cNvSpPr>
            <a:spLocks noGrp="1"/>
          </p:cNvSpPr>
          <p:nvPr>
            <p:ph type="title"/>
          </p:nvPr>
        </p:nvSpPr>
        <p:spPr/>
        <p:txBody>
          <a:bodyPr>
            <a:normAutofit/>
          </a:bodyPr>
          <a:lstStyle/>
          <a:p>
            <a:r>
              <a:rPr lang="en-US" dirty="0">
                <a:effectLst>
                  <a:outerShdw blurRad="50800" dist="38100" dir="8100000" algn="tr" rotWithShape="0">
                    <a:prstClr val="black">
                      <a:alpha val="40000"/>
                    </a:prstClr>
                  </a:outerShdw>
                </a:effectLst>
              </a:rPr>
              <a:t>Browser Extensions &amp; Web Apps:</a:t>
            </a:r>
            <a:br>
              <a:rPr lang="en-US" dirty="0">
                <a:effectLst>
                  <a:outerShdw blurRad="50800" dist="38100" dir="8100000" algn="tr" rotWithShape="0">
                    <a:prstClr val="black">
                      <a:alpha val="40000"/>
                    </a:prstClr>
                  </a:outerShdw>
                </a:effectLst>
              </a:rPr>
            </a:br>
            <a:r>
              <a:rPr lang="en-US" dirty="0">
                <a:effectLst>
                  <a:outerShdw blurRad="50800" dist="38100" dir="8100000" algn="tr" rotWithShape="0">
                    <a:prstClr val="black">
                      <a:alpha val="40000"/>
                    </a:prstClr>
                  </a:outerShdw>
                </a:effectLst>
              </a:rPr>
              <a:t>Microsoft Accessibility Insights</a:t>
            </a:r>
          </a:p>
        </p:txBody>
      </p:sp>
      <p:pic>
        <p:nvPicPr>
          <p:cNvPr id="6" name="Picture 5" descr="Accessibility Insights window showing the options to run &quot;FastPass&quot;, &quot;Assessment&quot;, or &quot;Ad Hoc tools&quot;.">
            <a:extLst>
              <a:ext uri="{FF2B5EF4-FFF2-40B4-BE49-F238E27FC236}">
                <a16:creationId xmlns:a16="http://schemas.microsoft.com/office/drawing/2014/main" id="{61BA7915-D08C-1332-BE25-5681315BBFEB}"/>
              </a:ext>
            </a:extLst>
          </p:cNvPr>
          <p:cNvPicPr>
            <a:picLocks noChangeAspect="1"/>
          </p:cNvPicPr>
          <p:nvPr/>
        </p:nvPicPr>
        <p:blipFill>
          <a:blip r:embed="rId3"/>
          <a:stretch>
            <a:fillRect/>
          </a:stretch>
        </p:blipFill>
        <p:spPr>
          <a:xfrm>
            <a:off x="498104" y="2345936"/>
            <a:ext cx="2846079" cy="3045304"/>
          </a:xfrm>
          <a:prstGeom prst="rect">
            <a:avLst/>
          </a:prstGeom>
          <a:solidFill>
            <a:srgbClr val="FFFFFF">
              <a:shade val="85000"/>
            </a:srgbClr>
          </a:solidFill>
          <a:ln w="88900" cap="sq">
            <a:noFill/>
            <a:miter lim="800000"/>
          </a:ln>
          <a:effectLst>
            <a:outerShdw blurRad="50800" dist="165100" dir="2700000" algn="ctr" rotWithShape="0">
              <a:srgbClr val="000000">
                <a:alpha val="43137"/>
              </a:srgbClr>
            </a:outerShdw>
          </a:effectLst>
          <a:scene3d>
            <a:camera prst="orthographicFront"/>
            <a:lightRig rig="twoPt" dir="t">
              <a:rot lat="0" lon="0" rev="7200000"/>
            </a:lightRig>
          </a:scene3d>
          <a:sp3d>
            <a:bevelT w="25400" h="19050"/>
            <a:contourClr>
              <a:srgbClr val="FFFFFF"/>
            </a:contourClr>
          </a:sp3d>
        </p:spPr>
      </p:pic>
      <p:pic>
        <p:nvPicPr>
          <p:cNvPr id="7" name="Picture 6" descr="Accessibility Insights assessment window displaying a full assessment with automated tests followed by a list of manual tests an individual can run and mark as pass or fail.">
            <a:extLst>
              <a:ext uri="{FF2B5EF4-FFF2-40B4-BE49-F238E27FC236}">
                <a16:creationId xmlns:a16="http://schemas.microsoft.com/office/drawing/2014/main" id="{7EADA600-1D04-0A9C-43BA-B65279D1DEC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48648" y="1960468"/>
            <a:ext cx="3632480" cy="3816240"/>
          </a:xfrm>
          <a:prstGeom prst="rect">
            <a:avLst/>
          </a:prstGeom>
          <a:effectLst>
            <a:outerShdw blurRad="50800" dist="165100" dir="2700000" algn="ctr" rotWithShape="0">
              <a:srgbClr val="000000">
                <a:alpha val="43137"/>
              </a:srgbClr>
            </a:outerShdw>
          </a:effectLst>
        </p:spPr>
      </p:pic>
      <p:pic>
        <p:nvPicPr>
          <p:cNvPr id="8" name="Picture 7" descr="Accessibility Insights FastPass window displaying the results of a FastPass automated test run.">
            <a:extLst>
              <a:ext uri="{FF2B5EF4-FFF2-40B4-BE49-F238E27FC236}">
                <a16:creationId xmlns:a16="http://schemas.microsoft.com/office/drawing/2014/main" id="{C4282C0D-985B-BDC9-E30A-7994FDD4F74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85593" y="2072445"/>
            <a:ext cx="4495579" cy="3592286"/>
          </a:xfrm>
          <a:prstGeom prst="rect">
            <a:avLst/>
          </a:prstGeom>
          <a:effectLst>
            <a:outerShdw blurRad="50800" dist="165100" dir="2700000" algn="ctr" rotWithShape="0">
              <a:srgbClr val="000000">
                <a:alpha val="43137"/>
              </a:srgbClr>
            </a:outerShdw>
          </a:effectLst>
        </p:spPr>
      </p:pic>
      <p:sp>
        <p:nvSpPr>
          <p:cNvPr id="5" name="Slide Number Placeholder 4">
            <a:extLst>
              <a:ext uri="{FF2B5EF4-FFF2-40B4-BE49-F238E27FC236}">
                <a16:creationId xmlns:a16="http://schemas.microsoft.com/office/drawing/2014/main" id="{B13E0879-6FB7-31A2-CA97-64AD5F50EBF3}"/>
              </a:ext>
            </a:extLst>
          </p:cNvPr>
          <p:cNvSpPr>
            <a:spLocks noGrp="1"/>
          </p:cNvSpPr>
          <p:nvPr>
            <p:ph type="sldNum" sz="quarter" idx="12"/>
          </p:nvPr>
        </p:nvSpPr>
        <p:spPr>
          <a:xfrm>
            <a:off x="8068235" y="6356350"/>
            <a:ext cx="3729318" cy="365125"/>
          </a:xfrm>
        </p:spPr>
        <p:txBody>
          <a:bodyPr/>
          <a:lstStyle/>
          <a:p>
            <a:fld id="{427A02C9-A0CD-4A0B-81BC-708D5026A1F8}" type="slidenum">
              <a:rPr lang="en-US" b="1" smtClean="0">
                <a:solidFill>
                  <a:schemeClr val="bg1"/>
                </a:solidFill>
              </a:rPr>
              <a:t>21</a:t>
            </a:fld>
            <a:endParaRPr lang="en-US" b="1" dirty="0">
              <a:solidFill>
                <a:schemeClr val="bg1"/>
              </a:solidFill>
            </a:endParaRPr>
          </a:p>
        </p:txBody>
      </p:sp>
    </p:spTree>
    <p:extLst>
      <p:ext uri="{BB962C8B-B14F-4D97-AF65-F5344CB8AC3E}">
        <p14:creationId xmlns:p14="http://schemas.microsoft.com/office/powerpoint/2010/main" val="18501050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2E8B1-F366-5DF1-1CD4-0C7542AA2040}"/>
              </a:ext>
            </a:extLst>
          </p:cNvPr>
          <p:cNvSpPr>
            <a:spLocks noGrp="1"/>
          </p:cNvSpPr>
          <p:nvPr>
            <p:ph type="title"/>
          </p:nvPr>
        </p:nvSpPr>
        <p:spPr/>
        <p:txBody>
          <a:bodyPr>
            <a:normAutofit/>
          </a:bodyPr>
          <a:lstStyle/>
          <a:p>
            <a:r>
              <a:rPr lang="en-US" dirty="0">
                <a:effectLst>
                  <a:outerShdw blurRad="50800" dist="38100" dir="8100000" algn="tr" rotWithShape="0">
                    <a:prstClr val="black">
                      <a:alpha val="40000"/>
                    </a:prstClr>
                  </a:outerShdw>
                </a:effectLst>
              </a:rPr>
              <a:t>Browser Extensions &amp; Web Apps:</a:t>
            </a:r>
            <a:br>
              <a:rPr lang="en-US" dirty="0">
                <a:effectLst>
                  <a:outerShdw blurRad="50800" dist="38100" dir="8100000" algn="tr" rotWithShape="0">
                    <a:prstClr val="black">
                      <a:alpha val="40000"/>
                    </a:prstClr>
                  </a:outerShdw>
                </a:effectLst>
              </a:rPr>
            </a:br>
            <a:r>
              <a:rPr lang="en-US" dirty="0">
                <a:effectLst>
                  <a:outerShdw blurRad="50800" dist="38100" dir="8100000" algn="tr" rotWithShape="0">
                    <a:prstClr val="black">
                      <a:alpha val="40000"/>
                    </a:prstClr>
                  </a:outerShdw>
                </a:effectLst>
              </a:rPr>
              <a:t>Deque Axe DevTools</a:t>
            </a:r>
          </a:p>
        </p:txBody>
      </p:sp>
      <p:pic>
        <p:nvPicPr>
          <p:cNvPr id="9" name="Picture 8" descr="Axe DevTools main panel with options for types of automated/manual guided tests to run.">
            <a:extLst>
              <a:ext uri="{FF2B5EF4-FFF2-40B4-BE49-F238E27FC236}">
                <a16:creationId xmlns:a16="http://schemas.microsoft.com/office/drawing/2014/main" id="{0EADC5DB-B81B-D279-2842-DF54CC645D89}"/>
              </a:ext>
            </a:extLst>
          </p:cNvPr>
          <p:cNvPicPr>
            <a:picLocks noChangeAspect="1"/>
          </p:cNvPicPr>
          <p:nvPr/>
        </p:nvPicPr>
        <p:blipFill>
          <a:blip r:embed="rId3"/>
          <a:stretch>
            <a:fillRect/>
          </a:stretch>
        </p:blipFill>
        <p:spPr>
          <a:xfrm>
            <a:off x="2599054" y="1416832"/>
            <a:ext cx="3286761" cy="4903039"/>
          </a:xfrm>
          <a:prstGeom prst="rect">
            <a:avLst/>
          </a:prstGeom>
          <a:effectLst>
            <a:outerShdw blurRad="50800" dist="165100" dir="2700000" algn="ctr" rotWithShape="0">
              <a:srgbClr val="000000">
                <a:alpha val="43137"/>
              </a:srgbClr>
            </a:outerShdw>
          </a:effectLst>
        </p:spPr>
      </p:pic>
      <p:pic>
        <p:nvPicPr>
          <p:cNvPr id="11" name="Picture 10" descr="Axe DevTools Automated Test Results screen">
            <a:extLst>
              <a:ext uri="{FF2B5EF4-FFF2-40B4-BE49-F238E27FC236}">
                <a16:creationId xmlns:a16="http://schemas.microsoft.com/office/drawing/2014/main" id="{0F790C6E-2BD3-6EF0-C3F9-ABEAA89249AA}"/>
              </a:ext>
            </a:extLst>
          </p:cNvPr>
          <p:cNvPicPr>
            <a:picLocks noChangeAspect="1"/>
          </p:cNvPicPr>
          <p:nvPr/>
        </p:nvPicPr>
        <p:blipFill>
          <a:blip r:embed="rId4"/>
          <a:stretch>
            <a:fillRect/>
          </a:stretch>
        </p:blipFill>
        <p:spPr>
          <a:xfrm>
            <a:off x="6753152" y="1453311"/>
            <a:ext cx="3286761" cy="4866560"/>
          </a:xfrm>
          <a:prstGeom prst="rect">
            <a:avLst/>
          </a:prstGeom>
          <a:effectLst>
            <a:outerShdw blurRad="50800" dist="165100" dir="2700000" algn="ctr" rotWithShape="0">
              <a:srgbClr val="000000">
                <a:alpha val="43137"/>
              </a:srgbClr>
            </a:outerShdw>
          </a:effectLst>
        </p:spPr>
      </p:pic>
      <p:sp>
        <p:nvSpPr>
          <p:cNvPr id="5" name="Slide Number Placeholder 4">
            <a:extLst>
              <a:ext uri="{FF2B5EF4-FFF2-40B4-BE49-F238E27FC236}">
                <a16:creationId xmlns:a16="http://schemas.microsoft.com/office/drawing/2014/main" id="{11F6743F-25FF-C6E3-AFA7-9B1369577BD1}"/>
              </a:ext>
            </a:extLst>
          </p:cNvPr>
          <p:cNvSpPr>
            <a:spLocks noGrp="1"/>
          </p:cNvSpPr>
          <p:nvPr>
            <p:ph type="sldNum" sz="quarter" idx="12"/>
          </p:nvPr>
        </p:nvSpPr>
        <p:spPr>
          <a:xfrm>
            <a:off x="8139952" y="6356350"/>
            <a:ext cx="3675529" cy="365125"/>
          </a:xfrm>
        </p:spPr>
        <p:txBody>
          <a:bodyPr/>
          <a:lstStyle/>
          <a:p>
            <a:fld id="{427A02C9-A0CD-4A0B-81BC-708D5026A1F8}" type="slidenum">
              <a:rPr lang="en-US" b="1" smtClean="0">
                <a:solidFill>
                  <a:schemeClr val="bg1"/>
                </a:solidFill>
              </a:rPr>
              <a:t>22</a:t>
            </a:fld>
            <a:endParaRPr lang="en-US" b="1" dirty="0">
              <a:solidFill>
                <a:schemeClr val="bg1"/>
              </a:solidFill>
            </a:endParaRPr>
          </a:p>
        </p:txBody>
      </p:sp>
    </p:spTree>
    <p:extLst>
      <p:ext uri="{BB962C8B-B14F-4D97-AF65-F5344CB8AC3E}">
        <p14:creationId xmlns:p14="http://schemas.microsoft.com/office/powerpoint/2010/main" val="9794250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2E8B1-F366-5DF1-1CD4-0C7542AA2040}"/>
              </a:ext>
            </a:extLst>
          </p:cNvPr>
          <p:cNvSpPr>
            <a:spLocks noGrp="1"/>
          </p:cNvSpPr>
          <p:nvPr>
            <p:ph type="title"/>
          </p:nvPr>
        </p:nvSpPr>
        <p:spPr/>
        <p:txBody>
          <a:bodyPr>
            <a:normAutofit/>
          </a:bodyPr>
          <a:lstStyle/>
          <a:p>
            <a:r>
              <a:rPr lang="en-US" dirty="0">
                <a:effectLst>
                  <a:outerShdw blurRad="50800" dist="38100" dir="8100000" algn="tr" rotWithShape="0">
                    <a:prstClr val="black">
                      <a:alpha val="40000"/>
                    </a:prstClr>
                  </a:outerShdw>
                </a:effectLst>
              </a:rPr>
              <a:t>Browser Extensions &amp; Web Apps:</a:t>
            </a:r>
            <a:br>
              <a:rPr lang="en-US" dirty="0">
                <a:effectLst>
                  <a:outerShdw blurRad="50800" dist="38100" dir="8100000" algn="tr" rotWithShape="0">
                    <a:prstClr val="black">
                      <a:alpha val="40000"/>
                    </a:prstClr>
                  </a:outerShdw>
                </a:effectLst>
              </a:rPr>
            </a:br>
            <a:r>
              <a:rPr lang="en-US" dirty="0">
                <a:effectLst>
                  <a:outerShdw blurRad="50800" dist="38100" dir="8100000" algn="tr" rotWithShape="0">
                    <a:prstClr val="black">
                      <a:alpha val="40000"/>
                    </a:prstClr>
                  </a:outerShdw>
                </a:effectLst>
              </a:rPr>
              <a:t>WAVE</a:t>
            </a:r>
          </a:p>
        </p:txBody>
      </p:sp>
      <p:pic>
        <p:nvPicPr>
          <p:cNvPr id="3" name="Picture 2" descr="Web Accessibility Evaluation browser extension placing an overlay on a page to help show where accessibility impacting elements, alerts, and more are located to help developers.">
            <a:extLst>
              <a:ext uri="{FF2B5EF4-FFF2-40B4-BE49-F238E27FC236}">
                <a16:creationId xmlns:a16="http://schemas.microsoft.com/office/drawing/2014/main" id="{1F9E52AC-9C94-7E71-7D21-99BDA5459296}"/>
              </a:ext>
            </a:extLst>
          </p:cNvPr>
          <p:cNvPicPr>
            <a:picLocks noChangeAspect="1"/>
          </p:cNvPicPr>
          <p:nvPr/>
        </p:nvPicPr>
        <p:blipFill>
          <a:blip r:embed="rId3"/>
          <a:stretch>
            <a:fillRect/>
          </a:stretch>
        </p:blipFill>
        <p:spPr>
          <a:xfrm>
            <a:off x="2994660" y="1562655"/>
            <a:ext cx="6202679" cy="4638736"/>
          </a:xfrm>
          <a:prstGeom prst="rect">
            <a:avLst/>
          </a:prstGeom>
          <a:effectLst>
            <a:outerShdw blurRad="50800" dist="165100" dir="2700000" algn="ctr" rotWithShape="0">
              <a:srgbClr val="000000">
                <a:alpha val="43137"/>
              </a:srgbClr>
            </a:outerShdw>
          </a:effectLst>
        </p:spPr>
      </p:pic>
      <p:sp>
        <p:nvSpPr>
          <p:cNvPr id="6" name="Slide Number Placeholder 5">
            <a:extLst>
              <a:ext uri="{FF2B5EF4-FFF2-40B4-BE49-F238E27FC236}">
                <a16:creationId xmlns:a16="http://schemas.microsoft.com/office/drawing/2014/main" id="{D96E90B7-FE1A-A3F0-2C3F-E12A2272C1E4}"/>
              </a:ext>
            </a:extLst>
          </p:cNvPr>
          <p:cNvSpPr>
            <a:spLocks noGrp="1"/>
          </p:cNvSpPr>
          <p:nvPr>
            <p:ph type="sldNum" sz="quarter" idx="12"/>
          </p:nvPr>
        </p:nvSpPr>
        <p:spPr>
          <a:xfrm>
            <a:off x="8184776" y="6356350"/>
            <a:ext cx="3603812" cy="365125"/>
          </a:xfrm>
        </p:spPr>
        <p:txBody>
          <a:bodyPr/>
          <a:lstStyle/>
          <a:p>
            <a:fld id="{427A02C9-A0CD-4A0B-81BC-708D5026A1F8}" type="slidenum">
              <a:rPr lang="en-US" b="1" smtClean="0">
                <a:solidFill>
                  <a:schemeClr val="bg1"/>
                </a:solidFill>
              </a:rPr>
              <a:t>23</a:t>
            </a:fld>
            <a:endParaRPr lang="en-US" b="1" dirty="0">
              <a:solidFill>
                <a:schemeClr val="bg1"/>
              </a:solidFill>
            </a:endParaRPr>
          </a:p>
        </p:txBody>
      </p:sp>
    </p:spTree>
    <p:extLst>
      <p:ext uri="{BB962C8B-B14F-4D97-AF65-F5344CB8AC3E}">
        <p14:creationId xmlns:p14="http://schemas.microsoft.com/office/powerpoint/2010/main" val="6950840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2E8B1-F366-5DF1-1CD4-0C7542AA2040}"/>
              </a:ext>
            </a:extLst>
          </p:cNvPr>
          <p:cNvSpPr>
            <a:spLocks noGrp="1"/>
          </p:cNvSpPr>
          <p:nvPr>
            <p:ph type="title"/>
          </p:nvPr>
        </p:nvSpPr>
        <p:spPr/>
        <p:txBody>
          <a:bodyPr>
            <a:normAutofit/>
          </a:bodyPr>
          <a:lstStyle/>
          <a:p>
            <a:r>
              <a:rPr lang="en-US" dirty="0">
                <a:effectLst>
                  <a:outerShdw blurRad="50800" dist="38100" dir="8100000" algn="tr" rotWithShape="0">
                    <a:prstClr val="black">
                      <a:alpha val="40000"/>
                    </a:prstClr>
                  </a:outerShdw>
                </a:effectLst>
              </a:rPr>
              <a:t>Browser Extensions &amp; Web Apps:</a:t>
            </a:r>
            <a:br>
              <a:rPr lang="en-US" dirty="0">
                <a:effectLst>
                  <a:outerShdw blurRad="50800" dist="38100" dir="8100000" algn="tr" rotWithShape="0">
                    <a:prstClr val="black">
                      <a:alpha val="40000"/>
                    </a:prstClr>
                  </a:outerShdw>
                </a:effectLst>
              </a:rPr>
            </a:br>
            <a:r>
              <a:rPr lang="en-US" dirty="0">
                <a:effectLst>
                  <a:outerShdw blurRad="50800" dist="38100" dir="8100000" algn="tr" rotWithShape="0">
                    <a:prstClr val="black">
                      <a:alpha val="40000"/>
                    </a:prstClr>
                  </a:outerShdw>
                </a:effectLst>
              </a:rPr>
              <a:t>W3C Markup Validation Service</a:t>
            </a:r>
          </a:p>
        </p:txBody>
      </p:sp>
      <p:pic>
        <p:nvPicPr>
          <p:cNvPr id="4" name="Picture 3" descr="W3C Markup Validation Service page with options to evaluate using the URL, through file upload, or by direct input (typing out the html or pasting it into a window).">
            <a:extLst>
              <a:ext uri="{FF2B5EF4-FFF2-40B4-BE49-F238E27FC236}">
                <a16:creationId xmlns:a16="http://schemas.microsoft.com/office/drawing/2014/main" id="{B21AFCF7-0A33-18F5-3CD4-B0BFA6FAB6BE}"/>
              </a:ext>
            </a:extLst>
          </p:cNvPr>
          <p:cNvPicPr>
            <a:picLocks noChangeAspect="1"/>
          </p:cNvPicPr>
          <p:nvPr/>
        </p:nvPicPr>
        <p:blipFill>
          <a:blip r:embed="rId3"/>
          <a:stretch>
            <a:fillRect/>
          </a:stretch>
        </p:blipFill>
        <p:spPr>
          <a:xfrm>
            <a:off x="1743499" y="1485899"/>
            <a:ext cx="8731897" cy="4708441"/>
          </a:xfrm>
          <a:prstGeom prst="rect">
            <a:avLst/>
          </a:prstGeom>
          <a:effectLst>
            <a:outerShdw blurRad="50800" dist="165100" dir="2700000" algn="ctr" rotWithShape="0">
              <a:srgbClr val="000000">
                <a:alpha val="43137"/>
              </a:srgbClr>
            </a:outerShdw>
          </a:effectLst>
        </p:spPr>
      </p:pic>
      <p:sp>
        <p:nvSpPr>
          <p:cNvPr id="6" name="Slide Number Placeholder 5">
            <a:extLst>
              <a:ext uri="{FF2B5EF4-FFF2-40B4-BE49-F238E27FC236}">
                <a16:creationId xmlns:a16="http://schemas.microsoft.com/office/drawing/2014/main" id="{FA0B28C3-766F-F6F2-7200-5F77C8A66184}"/>
              </a:ext>
            </a:extLst>
          </p:cNvPr>
          <p:cNvSpPr>
            <a:spLocks noGrp="1"/>
          </p:cNvSpPr>
          <p:nvPr>
            <p:ph type="sldNum" sz="quarter" idx="12"/>
          </p:nvPr>
        </p:nvSpPr>
        <p:spPr>
          <a:xfrm>
            <a:off x="8086165" y="6356350"/>
            <a:ext cx="3810000" cy="365125"/>
          </a:xfrm>
        </p:spPr>
        <p:txBody>
          <a:bodyPr/>
          <a:lstStyle/>
          <a:p>
            <a:fld id="{427A02C9-A0CD-4A0B-81BC-708D5026A1F8}" type="slidenum">
              <a:rPr lang="en-US" b="1" smtClean="0">
                <a:solidFill>
                  <a:schemeClr val="bg1"/>
                </a:solidFill>
              </a:rPr>
              <a:t>24</a:t>
            </a:fld>
            <a:endParaRPr lang="en-US" b="1" dirty="0">
              <a:solidFill>
                <a:schemeClr val="bg1"/>
              </a:solidFill>
            </a:endParaRPr>
          </a:p>
        </p:txBody>
      </p:sp>
    </p:spTree>
    <p:extLst>
      <p:ext uri="{BB962C8B-B14F-4D97-AF65-F5344CB8AC3E}">
        <p14:creationId xmlns:p14="http://schemas.microsoft.com/office/powerpoint/2010/main" val="16062622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2E8B1-F366-5DF1-1CD4-0C7542AA2040}"/>
              </a:ext>
            </a:extLst>
          </p:cNvPr>
          <p:cNvSpPr>
            <a:spLocks noGrp="1"/>
          </p:cNvSpPr>
          <p:nvPr>
            <p:ph type="title"/>
          </p:nvPr>
        </p:nvSpPr>
        <p:spPr/>
        <p:txBody>
          <a:bodyPr/>
          <a:lstStyle/>
          <a:p>
            <a:r>
              <a:rPr lang="en-US" dirty="0">
                <a:effectLst>
                  <a:outerShdw blurRad="50800" dist="38100" dir="8100000" algn="tr" rotWithShape="0">
                    <a:prstClr val="black">
                      <a:alpha val="40000"/>
                    </a:prstClr>
                  </a:outerShdw>
                </a:effectLst>
              </a:rPr>
              <a:t>Bookmarklets</a:t>
            </a:r>
          </a:p>
        </p:txBody>
      </p:sp>
      <p:sp>
        <p:nvSpPr>
          <p:cNvPr id="3" name="Content Placeholder 2">
            <a:extLst>
              <a:ext uri="{FF2B5EF4-FFF2-40B4-BE49-F238E27FC236}">
                <a16:creationId xmlns:a16="http://schemas.microsoft.com/office/drawing/2014/main" id="{20641401-E8E3-8804-7DE6-FEB585C8A07A}"/>
              </a:ext>
            </a:extLst>
          </p:cNvPr>
          <p:cNvSpPr>
            <a:spLocks noGrp="1"/>
          </p:cNvSpPr>
          <p:nvPr>
            <p:ph idx="1"/>
          </p:nvPr>
        </p:nvSpPr>
        <p:spPr>
          <a:xfrm>
            <a:off x="838200" y="1591733"/>
            <a:ext cx="10515600" cy="2878667"/>
          </a:xfrm>
          <a:effectLst>
            <a:outerShdw blurRad="50800" dist="38100" dir="8100000" algn="tr" rotWithShape="0">
              <a:prstClr val="black">
                <a:alpha val="40000"/>
              </a:prstClr>
            </a:outerShdw>
          </a:effectLst>
        </p:spPr>
        <p:txBody>
          <a:bodyPr>
            <a:normAutofit/>
          </a:bodyPr>
          <a:lstStyle/>
          <a:p>
            <a:pPr marL="171450" indent="-171450">
              <a:buFont typeface="Arial" panose="020B0604020202020204" pitchFamily="34" charset="0"/>
              <a:buChar char="•"/>
            </a:pPr>
            <a:r>
              <a:rPr lang="en-US" sz="2000" b="1" i="0" u="sng" dirty="0">
                <a:effectLst/>
                <a:latin typeface="Calibri" panose="020F0502020204030204" pitchFamily="34" charset="0"/>
                <a:ea typeface="Calibri" panose="020F0502020204030204" pitchFamily="34" charset="0"/>
                <a:cs typeface="Calibri" panose="020F0502020204030204" pitchFamily="34" charset="0"/>
                <a:hlinkClick r:id="rId2">
                  <a:extLst>
                    <a:ext uri="{A12FA001-AC4F-418D-AE19-62706E023703}">
                      <ahyp:hlinkClr xmlns:ahyp="http://schemas.microsoft.com/office/drawing/2018/hyperlinkcolor" val="tx"/>
                    </a:ext>
                  </a:extLst>
                </a:hlinkClick>
              </a:rPr>
              <a:t>Find Landmarks on Web Page with A11Y Bookmarklet | HolisticA11Y</a:t>
            </a:r>
            <a:endParaRPr lang="en-US" sz="2000" b="1" i="0" u="sng" dirty="0">
              <a:effectLst/>
              <a:latin typeface="Calibri" panose="020F0502020204030204" pitchFamily="34" charset="0"/>
              <a:ea typeface="Calibri" panose="020F0502020204030204" pitchFamily="34" charset="0"/>
              <a:cs typeface="Calibri" panose="020F0502020204030204" pitchFamily="34" charset="0"/>
            </a:endParaRPr>
          </a:p>
          <a:p>
            <a:pPr marL="171450" indent="-171450">
              <a:buFont typeface="Arial" panose="020B0604020202020204" pitchFamily="34" charset="0"/>
              <a:buChar char="•"/>
            </a:pPr>
            <a:r>
              <a:rPr lang="en-US" sz="2000" b="1" i="0" u="none" strike="noStrike" dirty="0">
                <a:effectLst/>
                <a:latin typeface="Calibri" panose="020F0502020204030204" pitchFamily="34" charset="0"/>
                <a:ea typeface="Calibri" panose="020F0502020204030204" pitchFamily="34" charset="0"/>
                <a:cs typeface="Calibri" panose="020F0502020204030204" pitchFamily="34" charset="0"/>
                <a:hlinkClick r:id="rId3">
                  <a:extLst>
                    <a:ext uri="{A12FA001-AC4F-418D-AE19-62706E023703}">
                      <ahyp:hlinkClr xmlns:ahyp="http://schemas.microsoft.com/office/drawing/2018/hyperlinkcolor" val="tx"/>
                    </a:ext>
                  </a:extLst>
                </a:hlinkClick>
              </a:rPr>
              <a:t>Forms Bookmarklet for Accessibility Testing (pauljadam.com)</a:t>
            </a:r>
            <a:endParaRPr lang="en-US" sz="2000" b="1" i="0" u="sng" strike="noStrike" dirty="0">
              <a:effectLst/>
              <a:latin typeface="Calibri" panose="020F0502020204030204" pitchFamily="34" charset="0"/>
              <a:ea typeface="Calibri" panose="020F0502020204030204" pitchFamily="34" charset="0"/>
              <a:cs typeface="Calibri" panose="020F0502020204030204" pitchFamily="34" charset="0"/>
            </a:endParaRPr>
          </a:p>
          <a:p>
            <a:pPr marL="171450" indent="-171450">
              <a:buFont typeface="Arial" panose="020B0604020202020204" pitchFamily="34" charset="0"/>
              <a:buChar char="•"/>
            </a:pPr>
            <a:r>
              <a:rPr lang="en-US" sz="2000" b="1" i="0" u="none" strike="noStrike" dirty="0">
                <a:effectLst/>
                <a:latin typeface="Calibri" panose="020F0502020204030204" pitchFamily="34" charset="0"/>
                <a:ea typeface="Calibri" panose="020F0502020204030204" pitchFamily="34" charset="0"/>
                <a:cs typeface="Calibri" panose="020F0502020204030204" pitchFamily="34" charset="0"/>
                <a:hlinkClick r:id="rId4">
                  <a:extLst>
                    <a:ext uri="{A12FA001-AC4F-418D-AE19-62706E023703}">
                      <ahyp:hlinkClr xmlns:ahyp="http://schemas.microsoft.com/office/drawing/2018/hyperlinkcolor" val="tx"/>
                    </a:ext>
                  </a:extLst>
                </a:hlinkClick>
              </a:rPr>
              <a:t>ARIA Bookmarklet for Accessibility Testing (pauljadam.com)</a:t>
            </a:r>
            <a:endParaRPr lang="en-US" sz="2000" b="1" i="0" u="sng" strike="noStrike" dirty="0">
              <a:effectLst/>
              <a:latin typeface="Calibri" panose="020F0502020204030204" pitchFamily="34" charset="0"/>
              <a:ea typeface="Calibri" panose="020F0502020204030204" pitchFamily="34" charset="0"/>
              <a:cs typeface="Calibri" panose="020F0502020204030204" pitchFamily="34" charset="0"/>
            </a:endParaRPr>
          </a:p>
          <a:p>
            <a:pPr marL="171450" indent="-171450">
              <a:buFont typeface="Arial" panose="020B0604020202020204" pitchFamily="34" charset="0"/>
              <a:buChar char="•"/>
            </a:pPr>
            <a:r>
              <a:rPr lang="en-US" sz="2000" b="1" i="0" strike="noStrike" dirty="0">
                <a:effectLst/>
                <a:latin typeface="Calibri" panose="020F0502020204030204" pitchFamily="34" charset="0"/>
                <a:ea typeface="Calibri" panose="020F0502020204030204" pitchFamily="34" charset="0"/>
                <a:cs typeface="Calibri" panose="020F0502020204030204" pitchFamily="34" charset="0"/>
              </a:rPr>
              <a:t>Text spacing bookmarklet - </a:t>
            </a:r>
            <a:r>
              <a:rPr lang="en-US" sz="2000" b="1" dirty="0">
                <a:latin typeface="Calibri" panose="020F0502020204030204" pitchFamily="34" charset="0"/>
                <a:ea typeface="Calibri" panose="020F0502020204030204" pitchFamily="34" charset="0"/>
                <a:cs typeface="Calibri" panose="020F0502020204030204" pitchFamily="34" charset="0"/>
                <a:hlinkClick r:id="rId5">
                  <a:extLst>
                    <a:ext uri="{A12FA001-AC4F-418D-AE19-62706E023703}">
                      <ahyp:hlinkClr xmlns:ahyp="http://schemas.microsoft.com/office/drawing/2018/hyperlinkcolor" val="tx"/>
                    </a:ext>
                  </a:extLst>
                </a:hlinkClick>
              </a:rPr>
              <a:t>Bookmarklets (dylanb.github.io)</a:t>
            </a:r>
            <a:endParaRPr lang="en-US" sz="2000" b="1" dirty="0">
              <a:latin typeface="Calibri" panose="020F0502020204030204" pitchFamily="34" charset="0"/>
              <a:ea typeface="Calibri" panose="020F0502020204030204" pitchFamily="34" charset="0"/>
              <a:cs typeface="Calibri" panose="020F0502020204030204" pitchFamily="34" charset="0"/>
            </a:endParaRPr>
          </a:p>
          <a:p>
            <a:pPr marL="171450" indent="-171450">
              <a:buFont typeface="Arial" panose="020B0604020202020204" pitchFamily="34" charset="0"/>
              <a:buChar char="•"/>
            </a:pPr>
            <a:r>
              <a:rPr lang="en-US" sz="2000" b="1" dirty="0">
                <a:latin typeface="Calibri" panose="020F0502020204030204" pitchFamily="34" charset="0"/>
                <a:ea typeface="Calibri" panose="020F0502020204030204" pitchFamily="34" charset="0"/>
                <a:cs typeface="Calibri" panose="020F0502020204030204" pitchFamily="34" charset="0"/>
              </a:rPr>
              <a:t>Assorted Accessibility Bookmarklets for Landmarks, Headings, and more: </a:t>
            </a:r>
            <a:r>
              <a:rPr lang="en-US" sz="2000" b="1" dirty="0">
                <a:latin typeface="Calibri" panose="020F0502020204030204" pitchFamily="34" charset="0"/>
                <a:ea typeface="Calibri" panose="020F0502020204030204" pitchFamily="34" charset="0"/>
                <a:cs typeface="Calibri" panose="020F0502020204030204" pitchFamily="34" charset="0"/>
                <a:hlinkClick r:id="rId6">
                  <a:extLst>
                    <a:ext uri="{A12FA001-AC4F-418D-AE19-62706E023703}">
                      <ahyp:hlinkClr xmlns:ahyp="http://schemas.microsoft.com/office/drawing/2018/hyperlinkcolor" val="tx"/>
                    </a:ext>
                  </a:extLst>
                </a:hlinkClick>
              </a:rPr>
              <a:t>Accessibility Bookmarklets (accessibility-bookmarklets.org)</a:t>
            </a:r>
            <a:endParaRPr lang="en-US" sz="2000" b="1" dirty="0">
              <a:latin typeface="Calibri" panose="020F0502020204030204" pitchFamily="34" charset="0"/>
              <a:ea typeface="Calibri" panose="020F0502020204030204" pitchFamily="34" charset="0"/>
              <a:cs typeface="Calibri" panose="020F0502020204030204" pitchFamily="34" charset="0"/>
            </a:endParaRPr>
          </a:p>
          <a:p>
            <a:pPr marL="171450" indent="-171450">
              <a:buFont typeface="Arial" panose="020B0604020202020204" pitchFamily="34" charset="0"/>
              <a:buChar char="•"/>
            </a:pPr>
            <a:r>
              <a:rPr lang="en-US" sz="2000" b="1" dirty="0">
                <a:latin typeface="Calibri" panose="020F0502020204030204" pitchFamily="34" charset="0"/>
                <a:ea typeface="Calibri" panose="020F0502020204030204" pitchFamily="34" charset="0"/>
                <a:cs typeface="Calibri" panose="020F0502020204030204" pitchFamily="34" charset="0"/>
                <a:hlinkClick r:id="rId7">
                  <a:extLst>
                    <a:ext uri="{A12FA001-AC4F-418D-AE19-62706E023703}">
                      <ahyp:hlinkClr xmlns:ahyp="http://schemas.microsoft.com/office/drawing/2018/hyperlinkcolor" val="tx"/>
                    </a:ext>
                  </a:extLst>
                </a:hlinkClick>
              </a:rPr>
              <a:t>ANDI - Accessibility Testing Tool - Install (ssa.gov)</a:t>
            </a:r>
            <a:endParaRPr lang="en-US" sz="2000" b="1" dirty="0">
              <a:latin typeface="Calibri" panose="020F0502020204030204" pitchFamily="34" charset="0"/>
              <a:ea typeface="Calibri" panose="020F0502020204030204" pitchFamily="34" charset="0"/>
              <a:cs typeface="Calibri" panose="020F0502020204030204" pitchFamily="34" charset="0"/>
            </a:endParaRPr>
          </a:p>
        </p:txBody>
      </p:sp>
      <p:pic>
        <p:nvPicPr>
          <p:cNvPr id="6" name="Picture 5" descr="Address and bookmark bar of a browser window with 2 bookmarklets labeled &quot;ANDI&quot; and &quot;Headings&quot; circled.">
            <a:extLst>
              <a:ext uri="{FF2B5EF4-FFF2-40B4-BE49-F238E27FC236}">
                <a16:creationId xmlns:a16="http://schemas.microsoft.com/office/drawing/2014/main" id="{1014D84E-E0A2-4AC1-D75E-B2D9F15EDC90}"/>
              </a:ext>
            </a:extLst>
          </p:cNvPr>
          <p:cNvPicPr>
            <a:picLocks noChangeAspect="1"/>
          </p:cNvPicPr>
          <p:nvPr/>
        </p:nvPicPr>
        <p:blipFill>
          <a:blip r:embed="rId8"/>
          <a:stretch>
            <a:fillRect/>
          </a:stretch>
        </p:blipFill>
        <p:spPr>
          <a:xfrm>
            <a:off x="3105990" y="4401539"/>
            <a:ext cx="5980019" cy="1729456"/>
          </a:xfrm>
          <a:prstGeom prst="rect">
            <a:avLst/>
          </a:prstGeom>
          <a:effectLst>
            <a:outerShdw blurRad="50800" dist="165100" dir="2700000" algn="ctr" rotWithShape="0">
              <a:srgbClr val="000000">
                <a:alpha val="43137"/>
              </a:srgbClr>
            </a:outerShdw>
          </a:effectLst>
        </p:spPr>
      </p:pic>
      <p:sp>
        <p:nvSpPr>
          <p:cNvPr id="7" name="Slide Number Placeholder 6">
            <a:extLst>
              <a:ext uri="{FF2B5EF4-FFF2-40B4-BE49-F238E27FC236}">
                <a16:creationId xmlns:a16="http://schemas.microsoft.com/office/drawing/2014/main" id="{C38EE9F7-0C74-2A9C-2974-A63D474F1CFA}"/>
              </a:ext>
            </a:extLst>
          </p:cNvPr>
          <p:cNvSpPr>
            <a:spLocks noGrp="1"/>
          </p:cNvSpPr>
          <p:nvPr>
            <p:ph type="sldNum" sz="quarter" idx="12"/>
          </p:nvPr>
        </p:nvSpPr>
        <p:spPr>
          <a:xfrm>
            <a:off x="8148918" y="6356350"/>
            <a:ext cx="3603811" cy="365125"/>
          </a:xfrm>
        </p:spPr>
        <p:txBody>
          <a:bodyPr/>
          <a:lstStyle/>
          <a:p>
            <a:fld id="{427A02C9-A0CD-4A0B-81BC-708D5026A1F8}" type="slidenum">
              <a:rPr lang="en-US" b="1" smtClean="0">
                <a:solidFill>
                  <a:schemeClr val="bg1"/>
                </a:solidFill>
              </a:rPr>
              <a:t>25</a:t>
            </a:fld>
            <a:endParaRPr lang="en-US" b="1" dirty="0">
              <a:solidFill>
                <a:schemeClr val="bg1"/>
              </a:solidFill>
            </a:endParaRPr>
          </a:p>
        </p:txBody>
      </p:sp>
    </p:spTree>
    <p:extLst>
      <p:ext uri="{BB962C8B-B14F-4D97-AF65-F5344CB8AC3E}">
        <p14:creationId xmlns:p14="http://schemas.microsoft.com/office/powerpoint/2010/main" val="37668120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2E8B1-F366-5DF1-1CD4-0C7542AA2040}"/>
              </a:ext>
            </a:extLst>
          </p:cNvPr>
          <p:cNvSpPr>
            <a:spLocks noGrp="1"/>
          </p:cNvSpPr>
          <p:nvPr>
            <p:ph type="title"/>
          </p:nvPr>
        </p:nvSpPr>
        <p:spPr>
          <a:xfrm>
            <a:off x="691444" y="160336"/>
            <a:ext cx="8481132" cy="986460"/>
          </a:xfrm>
        </p:spPr>
        <p:txBody>
          <a:bodyPr>
            <a:normAutofit/>
          </a:bodyPr>
          <a:lstStyle/>
          <a:p>
            <a:r>
              <a:rPr lang="en-US" dirty="0">
                <a:effectLst>
                  <a:outerShdw blurRad="50800" dist="38100" dir="8100000" algn="tr" rotWithShape="0">
                    <a:prstClr val="black">
                      <a:alpha val="40000"/>
                    </a:prstClr>
                  </a:outerShdw>
                </a:effectLst>
              </a:rPr>
              <a:t>ANDI Bookmarklet</a:t>
            </a:r>
          </a:p>
        </p:txBody>
      </p:sp>
      <p:pic>
        <p:nvPicPr>
          <p:cNvPr id="4" name="Content Placeholder 3" descr="A browser window with the ANDI tool open across the top of the page and currently set to its &quot;Focusable elements&quot; tools. As a result, the focusable elements identified by the tool on the page all have a dashed border box around them and the one that currently has focus has a thick, solid, dark pink border.">
            <a:extLst>
              <a:ext uri="{FF2B5EF4-FFF2-40B4-BE49-F238E27FC236}">
                <a16:creationId xmlns:a16="http://schemas.microsoft.com/office/drawing/2014/main" id="{27C79D85-E27A-F76A-B806-10C9D0C67BBD}"/>
              </a:ext>
            </a:extLst>
          </p:cNvPr>
          <p:cNvPicPr>
            <a:picLocks noGrp="1" noChangeAspect="1"/>
          </p:cNvPicPr>
          <p:nvPr>
            <p:ph idx="1"/>
          </p:nvPr>
        </p:nvPicPr>
        <p:blipFill>
          <a:blip r:embed="rId3"/>
          <a:stretch>
            <a:fillRect/>
          </a:stretch>
        </p:blipFill>
        <p:spPr>
          <a:xfrm>
            <a:off x="1164166" y="1022618"/>
            <a:ext cx="9863667" cy="5174295"/>
          </a:xfrm>
          <a:prstGeom prst="rect">
            <a:avLst/>
          </a:prstGeom>
          <a:effectLst>
            <a:outerShdw blurRad="50800" dist="165100" dir="2700000" algn="ctr" rotWithShape="0">
              <a:srgbClr val="000000">
                <a:alpha val="43137"/>
              </a:srgbClr>
            </a:outerShdw>
          </a:effectLst>
        </p:spPr>
      </p:pic>
      <p:sp>
        <p:nvSpPr>
          <p:cNvPr id="6" name="Slide Number Placeholder 5">
            <a:extLst>
              <a:ext uri="{FF2B5EF4-FFF2-40B4-BE49-F238E27FC236}">
                <a16:creationId xmlns:a16="http://schemas.microsoft.com/office/drawing/2014/main" id="{778A80FA-DA92-9EAE-2948-D498920F70E4}"/>
              </a:ext>
            </a:extLst>
          </p:cNvPr>
          <p:cNvSpPr>
            <a:spLocks noGrp="1"/>
          </p:cNvSpPr>
          <p:nvPr>
            <p:ph type="sldNum" sz="quarter" idx="12"/>
          </p:nvPr>
        </p:nvSpPr>
        <p:spPr>
          <a:xfrm>
            <a:off x="8095128" y="6356350"/>
            <a:ext cx="3720353" cy="365125"/>
          </a:xfrm>
        </p:spPr>
        <p:txBody>
          <a:bodyPr/>
          <a:lstStyle/>
          <a:p>
            <a:fld id="{427A02C9-A0CD-4A0B-81BC-708D5026A1F8}" type="slidenum">
              <a:rPr lang="en-US" b="1" smtClean="0">
                <a:solidFill>
                  <a:schemeClr val="bg1"/>
                </a:solidFill>
              </a:rPr>
              <a:t>26</a:t>
            </a:fld>
            <a:endParaRPr lang="en-US" b="1" dirty="0">
              <a:solidFill>
                <a:schemeClr val="bg1"/>
              </a:solidFill>
            </a:endParaRPr>
          </a:p>
        </p:txBody>
      </p:sp>
    </p:spTree>
    <p:extLst>
      <p:ext uri="{BB962C8B-B14F-4D97-AF65-F5344CB8AC3E}">
        <p14:creationId xmlns:p14="http://schemas.microsoft.com/office/powerpoint/2010/main" val="835921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2E8B1-F366-5DF1-1CD4-0C7542AA2040}"/>
              </a:ext>
            </a:extLst>
          </p:cNvPr>
          <p:cNvSpPr>
            <a:spLocks noGrp="1"/>
          </p:cNvSpPr>
          <p:nvPr>
            <p:ph type="title"/>
          </p:nvPr>
        </p:nvSpPr>
        <p:spPr>
          <a:xfrm>
            <a:off x="838200" y="160336"/>
            <a:ext cx="8334376" cy="878241"/>
          </a:xfrm>
        </p:spPr>
        <p:txBody>
          <a:bodyPr>
            <a:normAutofit/>
          </a:bodyPr>
          <a:lstStyle/>
          <a:p>
            <a:r>
              <a:rPr lang="en-US" dirty="0">
                <a:effectLst>
                  <a:outerShdw blurRad="50800" dist="38100" dir="8100000" algn="tr" rotWithShape="0">
                    <a:prstClr val="black">
                      <a:alpha val="40000"/>
                    </a:prstClr>
                  </a:outerShdw>
                </a:effectLst>
              </a:rPr>
              <a:t>Headings Bookmarklet</a:t>
            </a:r>
          </a:p>
        </p:txBody>
      </p:sp>
      <p:pic>
        <p:nvPicPr>
          <p:cNvPr id="7" name="Picture 6" descr="A browser window with the Headings bookmarklet toggled on and all headings identified by the app have a border around them that is labeled with the heading level they are recognized as.">
            <a:extLst>
              <a:ext uri="{FF2B5EF4-FFF2-40B4-BE49-F238E27FC236}">
                <a16:creationId xmlns:a16="http://schemas.microsoft.com/office/drawing/2014/main" id="{F5A7DC12-DB08-6C3F-919E-4CFF8BE27919}"/>
              </a:ext>
            </a:extLst>
          </p:cNvPr>
          <p:cNvPicPr>
            <a:picLocks noChangeAspect="1"/>
          </p:cNvPicPr>
          <p:nvPr/>
        </p:nvPicPr>
        <p:blipFill>
          <a:blip r:embed="rId3"/>
          <a:stretch>
            <a:fillRect/>
          </a:stretch>
        </p:blipFill>
        <p:spPr>
          <a:xfrm>
            <a:off x="838200" y="1038577"/>
            <a:ext cx="10596173" cy="4954693"/>
          </a:xfrm>
          <a:prstGeom prst="rect">
            <a:avLst/>
          </a:prstGeom>
          <a:effectLst>
            <a:outerShdw blurRad="50800" dist="165100" dir="2700000" algn="ctr" rotWithShape="0">
              <a:srgbClr val="000000">
                <a:alpha val="43137"/>
              </a:srgbClr>
            </a:outerShdw>
          </a:effectLst>
        </p:spPr>
      </p:pic>
      <p:sp>
        <p:nvSpPr>
          <p:cNvPr id="5" name="Slide Number Placeholder 4">
            <a:extLst>
              <a:ext uri="{FF2B5EF4-FFF2-40B4-BE49-F238E27FC236}">
                <a16:creationId xmlns:a16="http://schemas.microsoft.com/office/drawing/2014/main" id="{A88DA9C6-713B-4545-6239-F4D75B966F2A}"/>
              </a:ext>
            </a:extLst>
          </p:cNvPr>
          <p:cNvSpPr>
            <a:spLocks noGrp="1"/>
          </p:cNvSpPr>
          <p:nvPr>
            <p:ph type="sldNum" sz="quarter" idx="12"/>
          </p:nvPr>
        </p:nvSpPr>
        <p:spPr>
          <a:xfrm>
            <a:off x="8130988" y="6356350"/>
            <a:ext cx="3720353" cy="365125"/>
          </a:xfrm>
        </p:spPr>
        <p:txBody>
          <a:bodyPr/>
          <a:lstStyle/>
          <a:p>
            <a:fld id="{427A02C9-A0CD-4A0B-81BC-708D5026A1F8}" type="slidenum">
              <a:rPr lang="en-US" b="1" smtClean="0">
                <a:solidFill>
                  <a:schemeClr val="bg1"/>
                </a:solidFill>
              </a:rPr>
              <a:t>27</a:t>
            </a:fld>
            <a:endParaRPr lang="en-US" b="1" dirty="0">
              <a:solidFill>
                <a:schemeClr val="bg1"/>
              </a:solidFill>
            </a:endParaRPr>
          </a:p>
        </p:txBody>
      </p:sp>
    </p:spTree>
    <p:extLst>
      <p:ext uri="{BB962C8B-B14F-4D97-AF65-F5344CB8AC3E}">
        <p14:creationId xmlns:p14="http://schemas.microsoft.com/office/powerpoint/2010/main" val="42748584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2E8B1-F366-5DF1-1CD4-0C7542AA2040}"/>
              </a:ext>
            </a:extLst>
          </p:cNvPr>
          <p:cNvSpPr>
            <a:spLocks noGrp="1"/>
          </p:cNvSpPr>
          <p:nvPr>
            <p:ph type="title"/>
          </p:nvPr>
        </p:nvSpPr>
        <p:spPr/>
        <p:txBody>
          <a:bodyPr/>
          <a:lstStyle/>
          <a:p>
            <a:r>
              <a:rPr lang="en-US" dirty="0">
                <a:effectLst>
                  <a:outerShdw blurRad="50800" dist="38100" dir="8100000" algn="tr" rotWithShape="0">
                    <a:prstClr val="black">
                      <a:alpha val="40000"/>
                    </a:prstClr>
                  </a:outerShdw>
                </a:effectLst>
              </a:rPr>
              <a:t>Books</a:t>
            </a:r>
          </a:p>
        </p:txBody>
      </p:sp>
      <p:pic>
        <p:nvPicPr>
          <p:cNvPr id="6" name="Picture 5" descr="A group of books sitting on top of a keyboard. The books are (from left to right) &quot;Inclusive Design Patterns&quot; by Heydon Pickering, &quot;Form Design Patterns&quot; by Adam Silver, and &quot;Inclusive Components&quot; by Heydon Pickering.">
            <a:extLst>
              <a:ext uri="{FF2B5EF4-FFF2-40B4-BE49-F238E27FC236}">
                <a16:creationId xmlns:a16="http://schemas.microsoft.com/office/drawing/2014/main" id="{1339B2DD-D231-3E8C-9A24-0F6B7260A474}"/>
              </a:ext>
            </a:extLst>
          </p:cNvPr>
          <p:cNvPicPr>
            <a:picLocks noChangeAspect="1"/>
          </p:cNvPicPr>
          <p:nvPr/>
        </p:nvPicPr>
        <p:blipFill rotWithShape="1">
          <a:blip r:embed="rId2">
            <a:extLst>
              <a:ext uri="{28A0092B-C50C-407E-A947-70E740481C1C}">
                <a14:useLocalDpi xmlns:a14="http://schemas.microsoft.com/office/drawing/2010/main" val="0"/>
              </a:ext>
            </a:extLst>
          </a:blip>
          <a:srcRect t="8739" b="4549"/>
          <a:stretch/>
        </p:blipFill>
        <p:spPr>
          <a:xfrm>
            <a:off x="2292085" y="1241777"/>
            <a:ext cx="7607830" cy="4967129"/>
          </a:xfrm>
          <a:prstGeom prst="rect">
            <a:avLst/>
          </a:prstGeom>
          <a:effectLst>
            <a:outerShdw blurRad="50800" dist="165100" dir="2700000" algn="ctr" rotWithShape="0">
              <a:srgbClr val="000000">
                <a:alpha val="43137"/>
              </a:srgbClr>
            </a:outerShdw>
          </a:effectLst>
        </p:spPr>
      </p:pic>
      <p:sp>
        <p:nvSpPr>
          <p:cNvPr id="5" name="Slide Number Placeholder 4">
            <a:extLst>
              <a:ext uri="{FF2B5EF4-FFF2-40B4-BE49-F238E27FC236}">
                <a16:creationId xmlns:a16="http://schemas.microsoft.com/office/drawing/2014/main" id="{E29ED7FD-D1F3-4F87-D4EC-C1FFE01A48D0}"/>
              </a:ext>
            </a:extLst>
          </p:cNvPr>
          <p:cNvSpPr>
            <a:spLocks noGrp="1"/>
          </p:cNvSpPr>
          <p:nvPr>
            <p:ph type="sldNum" sz="quarter" idx="12"/>
          </p:nvPr>
        </p:nvSpPr>
        <p:spPr>
          <a:xfrm>
            <a:off x="8130988" y="6356350"/>
            <a:ext cx="3666565" cy="365125"/>
          </a:xfrm>
        </p:spPr>
        <p:txBody>
          <a:bodyPr/>
          <a:lstStyle/>
          <a:p>
            <a:fld id="{427A02C9-A0CD-4A0B-81BC-708D5026A1F8}" type="slidenum">
              <a:rPr lang="en-US" b="1" smtClean="0">
                <a:solidFill>
                  <a:schemeClr val="bg1"/>
                </a:solidFill>
              </a:rPr>
              <a:t>28</a:t>
            </a:fld>
            <a:endParaRPr lang="en-US" b="1" dirty="0">
              <a:solidFill>
                <a:schemeClr val="bg1"/>
              </a:solidFill>
            </a:endParaRPr>
          </a:p>
        </p:txBody>
      </p:sp>
    </p:spTree>
    <p:extLst>
      <p:ext uri="{BB962C8B-B14F-4D97-AF65-F5344CB8AC3E}">
        <p14:creationId xmlns:p14="http://schemas.microsoft.com/office/powerpoint/2010/main" val="18663629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2E8B1-F366-5DF1-1CD4-0C7542AA2040}"/>
              </a:ext>
            </a:extLst>
          </p:cNvPr>
          <p:cNvSpPr>
            <a:spLocks noGrp="1"/>
          </p:cNvSpPr>
          <p:nvPr>
            <p:ph type="title"/>
          </p:nvPr>
        </p:nvSpPr>
        <p:spPr/>
        <p:txBody>
          <a:bodyPr/>
          <a:lstStyle/>
          <a:p>
            <a:r>
              <a:rPr lang="en-US" dirty="0">
                <a:effectLst>
                  <a:outerShdw blurRad="50800" dist="38100" dir="8100000" algn="tr" rotWithShape="0">
                    <a:prstClr val="black">
                      <a:alpha val="40000"/>
                    </a:prstClr>
                  </a:outerShdw>
                </a:effectLst>
              </a:rPr>
              <a:t>Additional Resources</a:t>
            </a:r>
          </a:p>
        </p:txBody>
      </p:sp>
      <p:sp>
        <p:nvSpPr>
          <p:cNvPr id="3" name="Content Placeholder 2">
            <a:extLst>
              <a:ext uri="{FF2B5EF4-FFF2-40B4-BE49-F238E27FC236}">
                <a16:creationId xmlns:a16="http://schemas.microsoft.com/office/drawing/2014/main" id="{20641401-E8E3-8804-7DE6-FEB585C8A07A}"/>
              </a:ext>
            </a:extLst>
          </p:cNvPr>
          <p:cNvSpPr>
            <a:spLocks noGrp="1"/>
          </p:cNvSpPr>
          <p:nvPr>
            <p:ph idx="1"/>
          </p:nvPr>
        </p:nvSpPr>
        <p:spPr>
          <a:xfrm>
            <a:off x="838200" y="1241778"/>
            <a:ext cx="10515600" cy="4935185"/>
          </a:xfrm>
          <a:effectLst>
            <a:outerShdw blurRad="50800" dist="38100" dir="8100000" algn="tr" rotWithShape="0">
              <a:prstClr val="black">
                <a:alpha val="40000"/>
              </a:prstClr>
            </a:outerShdw>
          </a:effectLst>
        </p:spPr>
        <p:txBody>
          <a:bodyPr>
            <a:noAutofit/>
          </a:bodyPr>
          <a:lstStyle/>
          <a:p>
            <a:r>
              <a:rPr lang="en-US" sz="1800" b="1" dirty="0">
                <a:hlinkClick r:id="rId3">
                  <a:extLst>
                    <a:ext uri="{A12FA001-AC4F-418D-AE19-62706E023703}">
                      <ahyp:hlinkClr xmlns:ahyp="http://schemas.microsoft.com/office/drawing/2018/hyperlinkcolor" val="tx"/>
                    </a:ext>
                  </a:extLst>
                </a:hlinkClick>
              </a:rPr>
              <a:t>Accessibility Insights</a:t>
            </a:r>
            <a:r>
              <a:rPr lang="en-US" sz="1800" dirty="0"/>
              <a:t> – Accessibility testing tool made by Microsoft</a:t>
            </a:r>
          </a:p>
          <a:p>
            <a:pPr lvl="1"/>
            <a:r>
              <a:rPr lang="en-US" sz="1800" dirty="0"/>
              <a:t>Has browser extension and desktop application versions</a:t>
            </a:r>
          </a:p>
          <a:p>
            <a:pPr lvl="1"/>
            <a:r>
              <a:rPr lang="en-US" sz="1800" dirty="0"/>
              <a:t>Also have the option to include the automated tests in CI/CD</a:t>
            </a:r>
          </a:p>
          <a:p>
            <a:pPr lvl="1"/>
            <a:r>
              <a:rPr lang="en-US" sz="1800" dirty="0"/>
              <a:t>DON’T depend on automated tests</a:t>
            </a:r>
          </a:p>
          <a:p>
            <a:r>
              <a:rPr lang="en-US" sz="1800" dirty="0"/>
              <a:t>Screen reader</a:t>
            </a:r>
          </a:p>
          <a:p>
            <a:pPr lvl="1"/>
            <a:r>
              <a:rPr lang="en-US" sz="1800" b="1" dirty="0">
                <a:hlinkClick r:id="rId4">
                  <a:extLst>
                    <a:ext uri="{A12FA001-AC4F-418D-AE19-62706E023703}">
                      <ahyp:hlinkClr xmlns:ahyp="http://schemas.microsoft.com/office/drawing/2018/hyperlinkcolor" val="tx"/>
                    </a:ext>
                  </a:extLst>
                </a:hlinkClick>
              </a:rPr>
              <a:t>NVDA</a:t>
            </a:r>
            <a:r>
              <a:rPr lang="en-US" sz="1800" dirty="0"/>
              <a:t> – free, open-sourced screen reader</a:t>
            </a:r>
          </a:p>
          <a:p>
            <a:pPr lvl="2"/>
            <a:r>
              <a:rPr lang="en-US" sz="1800" dirty="0"/>
              <a:t>View keyboard shortcuts on at the Deque article entitled: </a:t>
            </a:r>
            <a:r>
              <a:rPr lang="en-US" sz="1800" b="1" dirty="0">
                <a:hlinkClick r:id="rId5">
                  <a:extLst>
                    <a:ext uri="{A12FA001-AC4F-418D-AE19-62706E023703}">
                      <ahyp:hlinkClr xmlns:ahyp="http://schemas.microsoft.com/office/drawing/2018/hyperlinkcolor" val="tx"/>
                    </a:ext>
                  </a:extLst>
                </a:hlinkClick>
              </a:rPr>
              <a:t>NVDA Keyboard Shortcuts</a:t>
            </a:r>
            <a:r>
              <a:rPr lang="en-US" sz="1800" dirty="0"/>
              <a:t>.</a:t>
            </a:r>
          </a:p>
          <a:p>
            <a:pPr lvl="1"/>
            <a:r>
              <a:rPr lang="en-US" sz="1800" b="1" dirty="0"/>
              <a:t>Narrator</a:t>
            </a:r>
            <a:r>
              <a:rPr lang="en-US" sz="1800" dirty="0"/>
              <a:t> – screen reader built-in to Windows.</a:t>
            </a:r>
          </a:p>
          <a:p>
            <a:pPr lvl="2"/>
            <a:r>
              <a:rPr lang="en-US" sz="1800" dirty="0"/>
              <a:t>View keyboard shortcuts for Narrator in the Deque article entitled </a:t>
            </a:r>
            <a:r>
              <a:rPr lang="en-US" sz="1800" b="1" dirty="0">
                <a:hlinkClick r:id="rId6">
                  <a:extLst>
                    <a:ext uri="{A12FA001-AC4F-418D-AE19-62706E023703}">
                      <ahyp:hlinkClr xmlns:ahyp="http://schemas.microsoft.com/office/drawing/2018/hyperlinkcolor" val="tx"/>
                    </a:ext>
                  </a:extLst>
                </a:hlinkClick>
              </a:rPr>
              <a:t>Narrator Keyboard Shortcuts</a:t>
            </a:r>
            <a:r>
              <a:rPr lang="en-US" sz="1800" dirty="0"/>
              <a:t>.</a:t>
            </a:r>
          </a:p>
          <a:p>
            <a:pPr lvl="1"/>
            <a:r>
              <a:rPr lang="en-US" sz="1800" b="1" dirty="0" err="1"/>
              <a:t>VoiceOver</a:t>
            </a:r>
            <a:r>
              <a:rPr lang="en-US" sz="1800" b="1" dirty="0"/>
              <a:t> </a:t>
            </a:r>
            <a:r>
              <a:rPr lang="en-US" sz="1800" dirty="0"/>
              <a:t>– is a built screen reader found on iOS and MacOS devices.</a:t>
            </a:r>
          </a:p>
          <a:p>
            <a:pPr lvl="1"/>
            <a:r>
              <a:rPr lang="en-US" sz="1800" b="1" dirty="0" err="1"/>
              <a:t>TalkBack</a:t>
            </a:r>
            <a:r>
              <a:rPr lang="en-US" sz="1800" b="1" dirty="0"/>
              <a:t> </a:t>
            </a:r>
            <a:r>
              <a:rPr lang="en-US" sz="1800" dirty="0"/>
              <a:t>– is a built screen reader found on iOS and MacOS devices.</a:t>
            </a:r>
          </a:p>
          <a:p>
            <a:r>
              <a:rPr lang="en-US" sz="1800" b="1" dirty="0">
                <a:hlinkClick r:id="rId7">
                  <a:extLst>
                    <a:ext uri="{A12FA001-AC4F-418D-AE19-62706E023703}">
                      <ahyp:hlinkClr xmlns:ahyp="http://schemas.microsoft.com/office/drawing/2018/hyperlinkcolor" val="tx"/>
                    </a:ext>
                  </a:extLst>
                </a:hlinkClick>
              </a:rPr>
              <a:t>Microsoft Accessibility</a:t>
            </a:r>
            <a:r>
              <a:rPr lang="en-US" sz="1800" dirty="0">
                <a:hlinkClick r:id="rId7">
                  <a:extLst>
                    <a:ext uri="{A12FA001-AC4F-418D-AE19-62706E023703}">
                      <ahyp:hlinkClr xmlns:ahyp="http://schemas.microsoft.com/office/drawing/2018/hyperlinkcolor" val="tx"/>
                    </a:ext>
                  </a:extLst>
                </a:hlinkClick>
              </a:rPr>
              <a:t> </a:t>
            </a:r>
            <a:r>
              <a:rPr lang="en-US" sz="1800" dirty="0"/>
              <a:t>on Twitter at </a:t>
            </a:r>
            <a:r>
              <a:rPr lang="en-US" sz="1800" b="1" dirty="0">
                <a:hlinkClick r:id="rId8">
                  <a:extLst>
                    <a:ext uri="{A12FA001-AC4F-418D-AE19-62706E023703}">
                      <ahyp:hlinkClr xmlns:ahyp="http://schemas.microsoft.com/office/drawing/2018/hyperlinkcolor" val="tx"/>
                    </a:ext>
                  </a:extLst>
                </a:hlinkClick>
              </a:rPr>
              <a:t>@MSFTEnable</a:t>
            </a:r>
            <a:r>
              <a:rPr lang="en-US" sz="1800" b="1" dirty="0"/>
              <a:t> </a:t>
            </a:r>
            <a:r>
              <a:rPr lang="en-US" sz="1800" dirty="0"/>
              <a:t>and at on the </a:t>
            </a:r>
            <a:r>
              <a:rPr lang="en-US" sz="1800" b="1" dirty="0">
                <a:hlinkClick r:id="rId7">
                  <a:extLst>
                    <a:ext uri="{A12FA001-AC4F-418D-AE19-62706E023703}">
                      <ahyp:hlinkClr xmlns:ahyp="http://schemas.microsoft.com/office/drawing/2018/hyperlinkcolor" val="tx"/>
                    </a:ext>
                  </a:extLst>
                </a:hlinkClick>
              </a:rPr>
              <a:t>Microsoft Accessibility page</a:t>
            </a:r>
            <a:r>
              <a:rPr lang="en-US" sz="1800" b="1" dirty="0"/>
              <a:t>.</a:t>
            </a:r>
          </a:p>
          <a:p>
            <a:r>
              <a:rPr lang="en-US" sz="1800" b="1" dirty="0">
                <a:hlinkClick r:id="rId9">
                  <a:extLst>
                    <a:ext uri="{A12FA001-AC4F-418D-AE19-62706E023703}">
                      <ahyp:hlinkClr xmlns:ahyp="http://schemas.microsoft.com/office/drawing/2018/hyperlinkcolor" val="tx"/>
                    </a:ext>
                  </a:extLst>
                </a:hlinkClick>
              </a:rPr>
              <a:t>Microsoft Accessibility Fundamentals course</a:t>
            </a:r>
            <a:endParaRPr lang="en-US" sz="1800" b="1" dirty="0"/>
          </a:p>
          <a:p>
            <a:r>
              <a:rPr lang="en-US" sz="1800" b="1" dirty="0">
                <a:hlinkClick r:id="rId10">
                  <a:extLst>
                    <a:ext uri="{A12FA001-AC4F-418D-AE19-62706E023703}">
                      <ahyp:hlinkClr xmlns:ahyp="http://schemas.microsoft.com/office/drawing/2018/hyperlinkcolor" val="tx"/>
                    </a:ext>
                  </a:extLst>
                </a:hlinkClick>
              </a:rPr>
              <a:t>ANDI</a:t>
            </a:r>
            <a:r>
              <a:rPr lang="en-US" sz="1800" b="1" dirty="0"/>
              <a:t> – </a:t>
            </a:r>
            <a:r>
              <a:rPr lang="en-US" sz="1800" dirty="0"/>
              <a:t>Bookmark applet developed by the Social Security Administration to aid in Accessibility testing.</a:t>
            </a:r>
          </a:p>
          <a:p>
            <a:r>
              <a:rPr lang="it-IT" sz="1800" b="1" dirty="0">
                <a:hlinkClick r:id="rId11">
                  <a:extLst>
                    <a:ext uri="{A12FA001-AC4F-418D-AE19-62706E023703}">
                      <ahyp:hlinkClr xmlns:ahyp="http://schemas.microsoft.com/office/drawing/2018/hyperlinkcolor" val="tx"/>
                    </a:ext>
                  </a:extLst>
                </a:hlinkClick>
              </a:rPr>
              <a:t>Accessibility - Erissa Duvall (corgidev.com)</a:t>
            </a:r>
            <a:endParaRPr lang="en-US" sz="1800" b="1" dirty="0"/>
          </a:p>
        </p:txBody>
      </p:sp>
      <p:sp>
        <p:nvSpPr>
          <p:cNvPr id="6" name="Slide Number Placeholder 5">
            <a:extLst>
              <a:ext uri="{FF2B5EF4-FFF2-40B4-BE49-F238E27FC236}">
                <a16:creationId xmlns:a16="http://schemas.microsoft.com/office/drawing/2014/main" id="{A41F6397-5239-254E-8BA8-037D5E8275A9}"/>
              </a:ext>
            </a:extLst>
          </p:cNvPr>
          <p:cNvSpPr>
            <a:spLocks noGrp="1"/>
          </p:cNvSpPr>
          <p:nvPr>
            <p:ph type="sldNum" sz="quarter" idx="12"/>
          </p:nvPr>
        </p:nvSpPr>
        <p:spPr>
          <a:xfrm>
            <a:off x="8202706" y="6356350"/>
            <a:ext cx="3576918" cy="365125"/>
          </a:xfrm>
        </p:spPr>
        <p:txBody>
          <a:bodyPr/>
          <a:lstStyle/>
          <a:p>
            <a:fld id="{427A02C9-A0CD-4A0B-81BC-708D5026A1F8}" type="slidenum">
              <a:rPr lang="en-US" b="1" smtClean="0">
                <a:solidFill>
                  <a:schemeClr val="bg1"/>
                </a:solidFill>
              </a:rPr>
              <a:t>29</a:t>
            </a:fld>
            <a:endParaRPr lang="en-US" b="1" dirty="0">
              <a:solidFill>
                <a:schemeClr val="bg1"/>
              </a:solidFill>
            </a:endParaRPr>
          </a:p>
        </p:txBody>
      </p:sp>
    </p:spTree>
    <p:extLst>
      <p:ext uri="{BB962C8B-B14F-4D97-AF65-F5344CB8AC3E}">
        <p14:creationId xmlns:p14="http://schemas.microsoft.com/office/powerpoint/2010/main" val="13310744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B4734D-CEF0-4372-A67F-6BE687D6B0D7}"/>
              </a:ext>
            </a:extLst>
          </p:cNvPr>
          <p:cNvSpPr>
            <a:spLocks noGrp="1"/>
          </p:cNvSpPr>
          <p:nvPr>
            <p:ph type="title"/>
          </p:nvPr>
        </p:nvSpPr>
        <p:spPr/>
        <p:txBody>
          <a:bodyPr/>
          <a:lstStyle/>
          <a:p>
            <a:r>
              <a:rPr lang="en-US" dirty="0">
                <a:effectLst>
                  <a:outerShdw blurRad="50800" dist="38100" dir="2700000" algn="tl" rotWithShape="0">
                    <a:prstClr val="black">
                      <a:alpha val="40000"/>
                    </a:prstClr>
                  </a:outerShdw>
                </a:effectLst>
              </a:rPr>
              <a:t>Overview</a:t>
            </a:r>
          </a:p>
        </p:txBody>
      </p:sp>
      <p:sp>
        <p:nvSpPr>
          <p:cNvPr id="3" name="Content Placeholder 2">
            <a:extLst>
              <a:ext uri="{FF2B5EF4-FFF2-40B4-BE49-F238E27FC236}">
                <a16:creationId xmlns:a16="http://schemas.microsoft.com/office/drawing/2014/main" id="{6CD1FD88-1DF5-4CB5-97CD-1BF062D3DAAF}"/>
              </a:ext>
            </a:extLst>
          </p:cNvPr>
          <p:cNvSpPr>
            <a:spLocks noGrp="1"/>
          </p:cNvSpPr>
          <p:nvPr>
            <p:ph idx="1"/>
          </p:nvPr>
        </p:nvSpPr>
        <p:spPr>
          <a:xfrm>
            <a:off x="838200" y="1325217"/>
            <a:ext cx="10515600" cy="4518991"/>
          </a:xfrm>
          <a:effectLst>
            <a:outerShdw blurRad="50800" dist="38100" dir="8100000" algn="tr" rotWithShape="0">
              <a:prstClr val="black">
                <a:alpha val="40000"/>
              </a:prstClr>
            </a:outerShdw>
          </a:effectLst>
        </p:spPr>
        <p:txBody>
          <a:bodyPr>
            <a:normAutofit lnSpcReduction="10000"/>
          </a:bodyPr>
          <a:lstStyle/>
          <a:p>
            <a:r>
              <a:rPr lang="en-US" dirty="0"/>
              <a:t>What is Accessibility?</a:t>
            </a:r>
          </a:p>
          <a:p>
            <a:r>
              <a:rPr lang="en-US" dirty="0"/>
              <a:t>The Spectrum of Disability</a:t>
            </a:r>
          </a:p>
          <a:p>
            <a:r>
              <a:rPr lang="en-US" dirty="0"/>
              <a:t>Why?</a:t>
            </a:r>
          </a:p>
          <a:p>
            <a:r>
              <a:rPr lang="en-US" dirty="0"/>
              <a:t>How to decide what is Accessible?</a:t>
            </a:r>
          </a:p>
          <a:p>
            <a:r>
              <a:rPr lang="en-US" dirty="0"/>
              <a:t>Importance of User Feedback &amp; Experience</a:t>
            </a:r>
          </a:p>
          <a:p>
            <a:r>
              <a:rPr lang="en-US" dirty="0"/>
              <a:t>Building A11y Test Plans &amp; Processes</a:t>
            </a:r>
          </a:p>
          <a:p>
            <a:r>
              <a:rPr lang="en-US" dirty="0"/>
              <a:t>Tools &amp; Resources</a:t>
            </a:r>
          </a:p>
          <a:p>
            <a:r>
              <a:rPr lang="en-US" dirty="0"/>
              <a:t>Manual vs Automated</a:t>
            </a:r>
          </a:p>
          <a:p>
            <a:r>
              <a:rPr lang="en-US" dirty="0"/>
              <a:t>Tool &amp; Resource Examples</a:t>
            </a:r>
          </a:p>
        </p:txBody>
      </p:sp>
      <p:sp>
        <p:nvSpPr>
          <p:cNvPr id="6" name="Slide Number Placeholder 5">
            <a:extLst>
              <a:ext uri="{FF2B5EF4-FFF2-40B4-BE49-F238E27FC236}">
                <a16:creationId xmlns:a16="http://schemas.microsoft.com/office/drawing/2014/main" id="{EF1D5B0F-BAAB-E566-C516-3AFFECF30829}"/>
              </a:ext>
            </a:extLst>
          </p:cNvPr>
          <p:cNvSpPr>
            <a:spLocks noGrp="1"/>
          </p:cNvSpPr>
          <p:nvPr>
            <p:ph type="sldNum" sz="quarter" idx="12"/>
          </p:nvPr>
        </p:nvSpPr>
        <p:spPr>
          <a:xfrm>
            <a:off x="8130988" y="6356350"/>
            <a:ext cx="3711388" cy="365125"/>
          </a:xfrm>
        </p:spPr>
        <p:txBody>
          <a:bodyPr/>
          <a:lstStyle/>
          <a:p>
            <a:fld id="{427A02C9-A0CD-4A0B-81BC-708D5026A1F8}" type="slidenum">
              <a:rPr lang="en-US" b="1" smtClean="0">
                <a:solidFill>
                  <a:schemeClr val="bg1"/>
                </a:solidFill>
              </a:rPr>
              <a:t>3</a:t>
            </a:fld>
            <a:endParaRPr lang="en-US" b="1" dirty="0">
              <a:solidFill>
                <a:schemeClr val="bg1"/>
              </a:solidFill>
            </a:endParaRPr>
          </a:p>
        </p:txBody>
      </p:sp>
    </p:spTree>
    <p:extLst>
      <p:ext uri="{BB962C8B-B14F-4D97-AF65-F5344CB8AC3E}">
        <p14:creationId xmlns:p14="http://schemas.microsoft.com/office/powerpoint/2010/main" val="18525139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2E8B1-F366-5DF1-1CD4-0C7542AA2040}"/>
              </a:ext>
            </a:extLst>
          </p:cNvPr>
          <p:cNvSpPr>
            <a:spLocks noGrp="1"/>
          </p:cNvSpPr>
          <p:nvPr>
            <p:ph type="title"/>
          </p:nvPr>
        </p:nvSpPr>
        <p:spPr>
          <a:xfrm>
            <a:off x="838200" y="160336"/>
            <a:ext cx="8334376" cy="945975"/>
          </a:xfrm>
        </p:spPr>
        <p:txBody>
          <a:bodyPr/>
          <a:lstStyle/>
          <a:p>
            <a:r>
              <a:rPr lang="en-US" dirty="0"/>
              <a:t>Thank You!</a:t>
            </a:r>
          </a:p>
        </p:txBody>
      </p:sp>
      <p:sp>
        <p:nvSpPr>
          <p:cNvPr id="5" name="Content Placeholder 4">
            <a:extLst>
              <a:ext uri="{FF2B5EF4-FFF2-40B4-BE49-F238E27FC236}">
                <a16:creationId xmlns:a16="http://schemas.microsoft.com/office/drawing/2014/main" id="{670C5111-E412-79C3-3468-37AB4A5EF179}"/>
              </a:ext>
            </a:extLst>
          </p:cNvPr>
          <p:cNvSpPr>
            <a:spLocks noGrp="1"/>
          </p:cNvSpPr>
          <p:nvPr>
            <p:ph idx="1"/>
          </p:nvPr>
        </p:nvSpPr>
        <p:spPr>
          <a:xfrm>
            <a:off x="0" y="1016001"/>
            <a:ext cx="12192000" cy="484504"/>
          </a:xfrm>
          <a:effectLst>
            <a:outerShdw blurRad="50800" dist="38100" dir="8100000" algn="tr" rotWithShape="0">
              <a:prstClr val="black">
                <a:alpha val="40000"/>
              </a:prstClr>
            </a:outerShdw>
          </a:effectLst>
        </p:spPr>
        <p:txBody>
          <a:bodyPr>
            <a:noAutofit/>
          </a:bodyPr>
          <a:lstStyle/>
          <a:p>
            <a:pPr marL="0" indent="0" algn="ctr">
              <a:buNone/>
            </a:pPr>
            <a:r>
              <a:rPr lang="en-US" sz="3200" dirty="0"/>
              <a:t>Questions?</a:t>
            </a:r>
          </a:p>
        </p:txBody>
      </p:sp>
      <p:sp>
        <p:nvSpPr>
          <p:cNvPr id="4" name="TextBox 3">
            <a:extLst>
              <a:ext uri="{FF2B5EF4-FFF2-40B4-BE49-F238E27FC236}">
                <a16:creationId xmlns:a16="http://schemas.microsoft.com/office/drawing/2014/main" id="{F46752D6-87C0-A915-5658-6D47DB52BA28}"/>
              </a:ext>
            </a:extLst>
          </p:cNvPr>
          <p:cNvSpPr txBox="1"/>
          <p:nvPr/>
        </p:nvSpPr>
        <p:spPr>
          <a:xfrm>
            <a:off x="3048897" y="1546534"/>
            <a:ext cx="6094206" cy="369332"/>
          </a:xfrm>
          <a:prstGeom prst="rect">
            <a:avLst/>
          </a:prstGeom>
          <a:noFill/>
          <a:effectLst>
            <a:outerShdw blurRad="50800" dist="38100" dir="8100000" algn="tr" rotWithShape="0">
              <a:prstClr val="black">
                <a:alpha val="40000"/>
              </a:prstClr>
            </a:outerShdw>
          </a:effectLst>
        </p:spPr>
        <p:txBody>
          <a:bodyPr wrap="square">
            <a:spAutoFit/>
          </a:bodyPr>
          <a:lstStyle/>
          <a:p>
            <a:pPr marL="0" indent="0" algn="ctr">
              <a:buNone/>
            </a:pPr>
            <a:r>
              <a:rPr lang="en-US" sz="1800" b="0" i="0" dirty="0">
                <a:solidFill>
                  <a:schemeClr val="accent3">
                    <a:lumMod val="40000"/>
                    <a:lumOff val="60000"/>
                  </a:schemeClr>
                </a:solidFill>
                <a:effectLst/>
                <a:latin typeface="Inter"/>
                <a:hlinkClick r:id="rId3">
                  <a:extLst>
                    <a:ext uri="{A12FA001-AC4F-418D-AE19-62706E023703}">
                      <ahyp:hlinkClr xmlns:ahyp="http://schemas.microsoft.com/office/drawing/2018/hyperlinkcolor" val="tx"/>
                    </a:ext>
                  </a:extLst>
                </a:hlinkClick>
              </a:rPr>
              <a:t>linktr.ee/</a:t>
            </a:r>
            <a:r>
              <a:rPr lang="en-US" sz="1800" b="0" i="0" dirty="0" err="1">
                <a:solidFill>
                  <a:schemeClr val="accent3">
                    <a:lumMod val="40000"/>
                    <a:lumOff val="60000"/>
                  </a:schemeClr>
                </a:solidFill>
                <a:effectLst/>
                <a:latin typeface="Inter"/>
                <a:hlinkClick r:id="rId3">
                  <a:extLst>
                    <a:ext uri="{A12FA001-AC4F-418D-AE19-62706E023703}">
                      <ahyp:hlinkClr xmlns:ahyp="http://schemas.microsoft.com/office/drawing/2018/hyperlinkcolor" val="tx"/>
                    </a:ext>
                  </a:extLst>
                </a:hlinkClick>
              </a:rPr>
              <a:t>corgidev</a:t>
            </a:r>
            <a:endParaRPr lang="en-US" sz="1800" dirty="0">
              <a:solidFill>
                <a:schemeClr val="accent3">
                  <a:lumMod val="40000"/>
                  <a:lumOff val="60000"/>
                </a:schemeClr>
              </a:solidFill>
            </a:endParaRPr>
          </a:p>
        </p:txBody>
      </p:sp>
      <p:pic>
        <p:nvPicPr>
          <p:cNvPr id="11" name="Picture 10" descr="CorgiDev Linktree QR Code">
            <a:extLst>
              <a:ext uri="{FF2B5EF4-FFF2-40B4-BE49-F238E27FC236}">
                <a16:creationId xmlns:a16="http://schemas.microsoft.com/office/drawing/2014/main" id="{759F0074-F120-9478-EB1E-C21476DEE4A8}"/>
              </a:ext>
            </a:extLst>
          </p:cNvPr>
          <p:cNvPicPr>
            <a:picLocks noChangeAspect="1"/>
          </p:cNvPicPr>
          <p:nvPr/>
        </p:nvPicPr>
        <p:blipFill>
          <a:blip r:embed="rId4"/>
          <a:stretch>
            <a:fillRect/>
          </a:stretch>
        </p:blipFill>
        <p:spPr>
          <a:xfrm>
            <a:off x="4121557" y="2125394"/>
            <a:ext cx="3975399" cy="3975399"/>
          </a:xfrm>
          <a:prstGeom prst="rect">
            <a:avLst/>
          </a:prstGeom>
          <a:solidFill>
            <a:schemeClr val="bg1"/>
          </a:solidFill>
          <a:effectLst>
            <a:outerShdw blurRad="50800" dist="165100" dir="2700000" algn="ctr" rotWithShape="0">
              <a:srgbClr val="000000">
                <a:alpha val="43137"/>
              </a:srgbClr>
            </a:outerShdw>
          </a:effectLst>
        </p:spPr>
      </p:pic>
      <p:pic>
        <p:nvPicPr>
          <p:cNvPr id="7" name="Picture 6" descr="CorgiDev logo">
            <a:extLst>
              <a:ext uri="{FF2B5EF4-FFF2-40B4-BE49-F238E27FC236}">
                <a16:creationId xmlns:a16="http://schemas.microsoft.com/office/drawing/2014/main" id="{EF0865DE-6686-4ED9-6A15-17D4717FF22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89508" y="2974398"/>
            <a:ext cx="2182565" cy="2182565"/>
          </a:xfrm>
          <a:prstGeom prst="rect">
            <a:avLst/>
          </a:prstGeom>
          <a:effectLst>
            <a:outerShdw blurRad="50800" dist="165100" dir="2700000" algn="ctr" rotWithShape="0">
              <a:srgbClr val="000000">
                <a:alpha val="43137"/>
              </a:srgbClr>
            </a:outerShdw>
          </a:effectLst>
        </p:spPr>
      </p:pic>
      <p:sp>
        <p:nvSpPr>
          <p:cNvPr id="8" name="Slide Number Placeholder 7">
            <a:extLst>
              <a:ext uri="{FF2B5EF4-FFF2-40B4-BE49-F238E27FC236}">
                <a16:creationId xmlns:a16="http://schemas.microsoft.com/office/drawing/2014/main" id="{7D718F12-BFC2-6198-3686-AC981A583C1C}"/>
              </a:ext>
            </a:extLst>
          </p:cNvPr>
          <p:cNvSpPr>
            <a:spLocks noGrp="1"/>
          </p:cNvSpPr>
          <p:nvPr>
            <p:ph type="sldNum" sz="quarter" idx="12"/>
          </p:nvPr>
        </p:nvSpPr>
        <p:spPr>
          <a:xfrm>
            <a:off x="8068235" y="6356350"/>
            <a:ext cx="3679564" cy="365125"/>
          </a:xfrm>
        </p:spPr>
        <p:txBody>
          <a:bodyPr/>
          <a:lstStyle/>
          <a:p>
            <a:fld id="{427A02C9-A0CD-4A0B-81BC-708D5026A1F8}" type="slidenum">
              <a:rPr lang="en-US" b="1" smtClean="0">
                <a:solidFill>
                  <a:schemeClr val="bg1"/>
                </a:solidFill>
              </a:rPr>
              <a:t>30</a:t>
            </a:fld>
            <a:endParaRPr lang="en-US" b="1" dirty="0">
              <a:solidFill>
                <a:schemeClr val="bg1"/>
              </a:solidFill>
            </a:endParaRPr>
          </a:p>
        </p:txBody>
      </p:sp>
    </p:spTree>
    <p:extLst>
      <p:ext uri="{BB962C8B-B14F-4D97-AF65-F5344CB8AC3E}">
        <p14:creationId xmlns:p14="http://schemas.microsoft.com/office/powerpoint/2010/main" val="33574142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2AD4E1-0643-4C88-9E49-C2724AEB3568}"/>
              </a:ext>
            </a:extLst>
          </p:cNvPr>
          <p:cNvSpPr>
            <a:spLocks noGrp="1"/>
          </p:cNvSpPr>
          <p:nvPr>
            <p:ph type="title"/>
          </p:nvPr>
        </p:nvSpPr>
        <p:spPr/>
        <p:txBody>
          <a:bodyPr/>
          <a:lstStyle/>
          <a:p>
            <a:r>
              <a:rPr lang="en-US" dirty="0">
                <a:effectLst>
                  <a:outerShdw blurRad="50800" dist="38100" dir="5400000" algn="t" rotWithShape="0">
                    <a:prstClr val="black">
                      <a:alpha val="40000"/>
                    </a:prstClr>
                  </a:outerShdw>
                </a:effectLst>
              </a:rPr>
              <a:t>What are we testing for?</a:t>
            </a:r>
          </a:p>
        </p:txBody>
      </p:sp>
      <p:pic>
        <p:nvPicPr>
          <p:cNvPr id="42" name="Graphic 41" descr="Woman in a wheelchair who appears to be speaking to someone.">
            <a:extLst>
              <a:ext uri="{FF2B5EF4-FFF2-40B4-BE49-F238E27FC236}">
                <a16:creationId xmlns:a16="http://schemas.microsoft.com/office/drawing/2014/main" id="{002E7228-3D2B-0E74-04D1-AF0E191F690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a:off x="8109474" y="1719989"/>
            <a:ext cx="3244326" cy="4279749"/>
          </a:xfrm>
          <a:prstGeom prst="rect">
            <a:avLst/>
          </a:prstGeom>
          <a:effectLst>
            <a:outerShdw blurRad="50800" dist="165100" dir="2700000" algn="ctr" rotWithShape="0">
              <a:srgbClr val="000000">
                <a:alpha val="43137"/>
              </a:srgbClr>
            </a:outerShdw>
          </a:effectLst>
        </p:spPr>
      </p:pic>
      <p:sp>
        <p:nvSpPr>
          <p:cNvPr id="6" name="Slide Number Placeholder 5">
            <a:extLst>
              <a:ext uri="{FF2B5EF4-FFF2-40B4-BE49-F238E27FC236}">
                <a16:creationId xmlns:a16="http://schemas.microsoft.com/office/drawing/2014/main" id="{895BCF87-A1A6-6780-A3CA-FDBEAB3ADB68}"/>
              </a:ext>
            </a:extLst>
          </p:cNvPr>
          <p:cNvSpPr>
            <a:spLocks noGrp="1"/>
          </p:cNvSpPr>
          <p:nvPr>
            <p:ph type="sldNum" sz="quarter" idx="12"/>
          </p:nvPr>
        </p:nvSpPr>
        <p:spPr>
          <a:xfrm>
            <a:off x="8148918" y="6356350"/>
            <a:ext cx="3729317" cy="365125"/>
          </a:xfrm>
        </p:spPr>
        <p:txBody>
          <a:bodyPr/>
          <a:lstStyle/>
          <a:p>
            <a:fld id="{427A02C9-A0CD-4A0B-81BC-708D5026A1F8}" type="slidenum">
              <a:rPr lang="en-US" b="1" smtClean="0">
                <a:solidFill>
                  <a:schemeClr val="bg1"/>
                </a:solidFill>
              </a:rPr>
              <a:t>4</a:t>
            </a:fld>
            <a:endParaRPr lang="en-US" b="1" dirty="0">
              <a:solidFill>
                <a:schemeClr val="bg1"/>
              </a:solidFill>
            </a:endParaRPr>
          </a:p>
        </p:txBody>
      </p:sp>
      <p:sp>
        <p:nvSpPr>
          <p:cNvPr id="12" name="Content Placeholder 2">
            <a:extLst>
              <a:ext uri="{FF2B5EF4-FFF2-40B4-BE49-F238E27FC236}">
                <a16:creationId xmlns:a16="http://schemas.microsoft.com/office/drawing/2014/main" id="{F8D322E9-A7EC-465F-93FE-BAA394728626}"/>
              </a:ext>
            </a:extLst>
          </p:cNvPr>
          <p:cNvSpPr>
            <a:spLocks noGrp="1"/>
          </p:cNvSpPr>
          <p:nvPr>
            <p:ph idx="1"/>
          </p:nvPr>
        </p:nvSpPr>
        <p:spPr>
          <a:xfrm>
            <a:off x="838200" y="1825625"/>
            <a:ext cx="7043057" cy="917575"/>
          </a:xfrm>
          <a:effectLst>
            <a:outerShdw blurRad="50800" dist="38100" dir="8100000" algn="tr" rotWithShape="0">
              <a:prstClr val="black">
                <a:alpha val="40000"/>
              </a:prstClr>
            </a:outerShdw>
          </a:effectLst>
        </p:spPr>
        <p:txBody>
          <a:bodyPr>
            <a:normAutofit lnSpcReduction="10000"/>
          </a:bodyPr>
          <a:lstStyle/>
          <a:p>
            <a:r>
              <a:rPr lang="en-US" sz="6600" dirty="0"/>
              <a:t>P</a:t>
            </a:r>
          </a:p>
        </p:txBody>
      </p:sp>
      <p:sp>
        <p:nvSpPr>
          <p:cNvPr id="15" name="Content Placeholder 2">
            <a:extLst>
              <a:ext uri="{FF2B5EF4-FFF2-40B4-BE49-F238E27FC236}">
                <a16:creationId xmlns:a16="http://schemas.microsoft.com/office/drawing/2014/main" id="{EB238BBA-895C-CA49-8E18-3CF86FE20CEC}"/>
              </a:ext>
            </a:extLst>
          </p:cNvPr>
          <p:cNvSpPr txBox="1">
            <a:spLocks/>
          </p:cNvSpPr>
          <p:nvPr/>
        </p:nvSpPr>
        <p:spPr>
          <a:xfrm>
            <a:off x="838200" y="2743200"/>
            <a:ext cx="7043057" cy="917575"/>
          </a:xfrm>
          <a:prstGeom prst="rect">
            <a:avLst/>
          </a:prstGeom>
          <a:effectLst>
            <a:outerShdw blurRad="50800" dist="38100" dir="8100000" algn="tr" rotWithShape="0">
              <a:prstClr val="black">
                <a:alpha val="40000"/>
              </a:prstClr>
            </a:outerShdw>
          </a:effectLst>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Clr>
                <a:schemeClr val="accent5"/>
              </a:buClr>
              <a:buFont typeface="Wingdings" panose="05000000000000000000" pitchFamily="2" charset="2"/>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Clr>
                <a:schemeClr val="accent5"/>
              </a:buClr>
              <a:buFont typeface="Wingdings" panose="05000000000000000000" pitchFamily="2" charset="2"/>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Clr>
                <a:schemeClr val="accent5"/>
              </a:buClr>
              <a:buFont typeface="Wingdings" panose="05000000000000000000" pitchFamily="2" charset="2"/>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Clr>
                <a:schemeClr val="accent5"/>
              </a:buClr>
              <a:buFont typeface="Wingdings" panose="05000000000000000000" pitchFamily="2" charset="2"/>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Clr>
                <a:schemeClr val="accent5"/>
              </a:buClr>
              <a:buFont typeface="Wingdings" panose="05000000000000000000" pitchFamily="2" charset="2"/>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6600" dirty="0"/>
              <a:t>O</a:t>
            </a:r>
          </a:p>
        </p:txBody>
      </p:sp>
      <p:sp>
        <p:nvSpPr>
          <p:cNvPr id="16" name="Content Placeholder 2">
            <a:extLst>
              <a:ext uri="{FF2B5EF4-FFF2-40B4-BE49-F238E27FC236}">
                <a16:creationId xmlns:a16="http://schemas.microsoft.com/office/drawing/2014/main" id="{31BE6C7D-4EB7-9393-38C7-AE7102D63ABD}"/>
              </a:ext>
            </a:extLst>
          </p:cNvPr>
          <p:cNvSpPr txBox="1">
            <a:spLocks/>
          </p:cNvSpPr>
          <p:nvPr/>
        </p:nvSpPr>
        <p:spPr>
          <a:xfrm>
            <a:off x="838199" y="3859863"/>
            <a:ext cx="7043057" cy="917575"/>
          </a:xfrm>
          <a:prstGeom prst="rect">
            <a:avLst/>
          </a:prstGeom>
          <a:effectLst>
            <a:outerShdw blurRad="50800" dist="38100" dir="8100000" algn="tr" rotWithShape="0">
              <a:prstClr val="black">
                <a:alpha val="40000"/>
              </a:prstClr>
            </a:outerShdw>
          </a:effectLst>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Clr>
                <a:schemeClr val="accent5"/>
              </a:buClr>
              <a:buFont typeface="Wingdings" panose="05000000000000000000" pitchFamily="2" charset="2"/>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Clr>
                <a:schemeClr val="accent5"/>
              </a:buClr>
              <a:buFont typeface="Wingdings" panose="05000000000000000000" pitchFamily="2" charset="2"/>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Clr>
                <a:schemeClr val="accent5"/>
              </a:buClr>
              <a:buFont typeface="Wingdings" panose="05000000000000000000" pitchFamily="2" charset="2"/>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Clr>
                <a:schemeClr val="accent5"/>
              </a:buClr>
              <a:buFont typeface="Wingdings" panose="05000000000000000000" pitchFamily="2" charset="2"/>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Clr>
                <a:schemeClr val="accent5"/>
              </a:buClr>
              <a:buFont typeface="Wingdings" panose="05000000000000000000" pitchFamily="2" charset="2"/>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6600" dirty="0"/>
              <a:t>U</a:t>
            </a:r>
          </a:p>
        </p:txBody>
      </p:sp>
      <p:sp>
        <p:nvSpPr>
          <p:cNvPr id="17" name="Content Placeholder 2">
            <a:extLst>
              <a:ext uri="{FF2B5EF4-FFF2-40B4-BE49-F238E27FC236}">
                <a16:creationId xmlns:a16="http://schemas.microsoft.com/office/drawing/2014/main" id="{C64D4F92-081C-3BF4-BA35-0FCC3053AF23}"/>
              </a:ext>
            </a:extLst>
          </p:cNvPr>
          <p:cNvSpPr txBox="1">
            <a:spLocks/>
          </p:cNvSpPr>
          <p:nvPr/>
        </p:nvSpPr>
        <p:spPr>
          <a:xfrm>
            <a:off x="838199" y="4777438"/>
            <a:ext cx="7043057" cy="917575"/>
          </a:xfrm>
          <a:prstGeom prst="rect">
            <a:avLst/>
          </a:prstGeom>
          <a:effectLst>
            <a:outerShdw blurRad="50800" dist="38100" dir="8100000" algn="tr" rotWithShape="0">
              <a:prstClr val="black">
                <a:alpha val="40000"/>
              </a:prstClr>
            </a:outerShdw>
          </a:effectLst>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Clr>
                <a:schemeClr val="accent5"/>
              </a:buClr>
              <a:buFont typeface="Wingdings" panose="05000000000000000000" pitchFamily="2" charset="2"/>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Clr>
                <a:schemeClr val="accent5"/>
              </a:buClr>
              <a:buFont typeface="Wingdings" panose="05000000000000000000" pitchFamily="2" charset="2"/>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Clr>
                <a:schemeClr val="accent5"/>
              </a:buClr>
              <a:buFont typeface="Wingdings" panose="05000000000000000000" pitchFamily="2" charset="2"/>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Clr>
                <a:schemeClr val="accent5"/>
              </a:buClr>
              <a:buFont typeface="Wingdings" panose="05000000000000000000" pitchFamily="2" charset="2"/>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Clr>
                <a:schemeClr val="accent5"/>
              </a:buClr>
              <a:buFont typeface="Wingdings" panose="05000000000000000000" pitchFamily="2" charset="2"/>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6600" dirty="0"/>
              <a:t>R</a:t>
            </a:r>
          </a:p>
        </p:txBody>
      </p:sp>
    </p:spTree>
    <p:extLst>
      <p:ext uri="{BB962C8B-B14F-4D97-AF65-F5344CB8AC3E}">
        <p14:creationId xmlns:p14="http://schemas.microsoft.com/office/powerpoint/2010/main" val="32554998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FAAC61-2954-BAB7-8063-FBEC2719CF1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4006C6-3A69-102F-87A8-1FD8670AD506}"/>
              </a:ext>
            </a:extLst>
          </p:cNvPr>
          <p:cNvSpPr>
            <a:spLocks noGrp="1"/>
          </p:cNvSpPr>
          <p:nvPr>
            <p:ph type="title"/>
          </p:nvPr>
        </p:nvSpPr>
        <p:spPr/>
        <p:txBody>
          <a:bodyPr/>
          <a:lstStyle/>
          <a:p>
            <a:r>
              <a:rPr lang="en-US" dirty="0">
                <a:effectLst>
                  <a:outerShdw blurRad="50800" dist="38100" dir="5400000" algn="t" rotWithShape="0">
                    <a:prstClr val="black">
                      <a:alpha val="40000"/>
                    </a:prstClr>
                  </a:outerShdw>
                </a:effectLst>
              </a:rPr>
              <a:t>What are we testing for?</a:t>
            </a:r>
          </a:p>
        </p:txBody>
      </p:sp>
      <p:pic>
        <p:nvPicPr>
          <p:cNvPr id="42" name="Graphic 41" descr="Woman in a wheelchair who appears to be speaking to someone.">
            <a:extLst>
              <a:ext uri="{FF2B5EF4-FFF2-40B4-BE49-F238E27FC236}">
                <a16:creationId xmlns:a16="http://schemas.microsoft.com/office/drawing/2014/main" id="{A7F0E86C-AA21-3898-7689-76CF961C1F6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a:off x="8109474" y="1719989"/>
            <a:ext cx="3244326" cy="4279749"/>
          </a:xfrm>
          <a:prstGeom prst="rect">
            <a:avLst/>
          </a:prstGeom>
          <a:effectLst>
            <a:outerShdw blurRad="50800" dist="165100" dir="2700000" algn="ctr" rotWithShape="0">
              <a:srgbClr val="000000">
                <a:alpha val="43137"/>
              </a:srgbClr>
            </a:outerShdw>
          </a:effectLst>
        </p:spPr>
      </p:pic>
      <p:sp>
        <p:nvSpPr>
          <p:cNvPr id="6" name="Slide Number Placeholder 5">
            <a:extLst>
              <a:ext uri="{FF2B5EF4-FFF2-40B4-BE49-F238E27FC236}">
                <a16:creationId xmlns:a16="http://schemas.microsoft.com/office/drawing/2014/main" id="{58168814-2362-EC02-78AD-65BC4908E9FA}"/>
              </a:ext>
            </a:extLst>
          </p:cNvPr>
          <p:cNvSpPr>
            <a:spLocks noGrp="1"/>
          </p:cNvSpPr>
          <p:nvPr>
            <p:ph type="sldNum" sz="quarter" idx="12"/>
          </p:nvPr>
        </p:nvSpPr>
        <p:spPr>
          <a:xfrm>
            <a:off x="8148918" y="6356350"/>
            <a:ext cx="3729317" cy="365125"/>
          </a:xfrm>
        </p:spPr>
        <p:txBody>
          <a:bodyPr/>
          <a:lstStyle/>
          <a:p>
            <a:fld id="{427A02C9-A0CD-4A0B-81BC-708D5026A1F8}" type="slidenum">
              <a:rPr lang="en-US" b="1" smtClean="0">
                <a:solidFill>
                  <a:schemeClr val="bg1"/>
                </a:solidFill>
              </a:rPr>
              <a:t>5</a:t>
            </a:fld>
            <a:endParaRPr lang="en-US" b="1" dirty="0">
              <a:solidFill>
                <a:schemeClr val="bg1"/>
              </a:solidFill>
            </a:endParaRPr>
          </a:p>
        </p:txBody>
      </p:sp>
      <p:sp>
        <p:nvSpPr>
          <p:cNvPr id="12" name="Content Placeholder 2">
            <a:extLst>
              <a:ext uri="{FF2B5EF4-FFF2-40B4-BE49-F238E27FC236}">
                <a16:creationId xmlns:a16="http://schemas.microsoft.com/office/drawing/2014/main" id="{48EC769E-079D-D6BC-9B99-B9E68EC11664}"/>
              </a:ext>
            </a:extLst>
          </p:cNvPr>
          <p:cNvSpPr>
            <a:spLocks noGrp="1"/>
          </p:cNvSpPr>
          <p:nvPr>
            <p:ph idx="1"/>
          </p:nvPr>
        </p:nvSpPr>
        <p:spPr>
          <a:xfrm>
            <a:off x="838200" y="1825625"/>
            <a:ext cx="7043057" cy="917575"/>
          </a:xfrm>
          <a:effectLst/>
        </p:spPr>
        <p:txBody>
          <a:bodyPr>
            <a:normAutofit lnSpcReduction="10000"/>
          </a:bodyPr>
          <a:lstStyle/>
          <a:p>
            <a:r>
              <a:rPr lang="en-US" sz="6600" dirty="0">
                <a:effectLst>
                  <a:outerShdw blurRad="50800" dist="38100" dir="8100000" algn="tr" rotWithShape="0">
                    <a:prstClr val="black">
                      <a:alpha val="40000"/>
                    </a:prstClr>
                  </a:outerShdw>
                </a:effectLst>
              </a:rPr>
              <a:t>Perceivable</a:t>
            </a:r>
          </a:p>
        </p:txBody>
      </p:sp>
      <p:sp>
        <p:nvSpPr>
          <p:cNvPr id="15" name="Content Placeholder 2">
            <a:extLst>
              <a:ext uri="{FF2B5EF4-FFF2-40B4-BE49-F238E27FC236}">
                <a16:creationId xmlns:a16="http://schemas.microsoft.com/office/drawing/2014/main" id="{8A598845-A676-446A-4D8A-A784FFE83B04}"/>
              </a:ext>
            </a:extLst>
          </p:cNvPr>
          <p:cNvSpPr txBox="1">
            <a:spLocks/>
          </p:cNvSpPr>
          <p:nvPr/>
        </p:nvSpPr>
        <p:spPr>
          <a:xfrm>
            <a:off x="838200" y="2743200"/>
            <a:ext cx="7043057" cy="917575"/>
          </a:xfrm>
          <a:prstGeom prst="rect">
            <a:avLst/>
          </a:prstGeom>
          <a:effectLst>
            <a:outerShdw blurRad="50800" dist="38100" dir="8100000" algn="tr" rotWithShape="0">
              <a:prstClr val="black">
                <a:alpha val="40000"/>
              </a:prstClr>
            </a:outerShdw>
          </a:effectLst>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Clr>
                <a:schemeClr val="accent5"/>
              </a:buClr>
              <a:buFont typeface="Wingdings" panose="05000000000000000000" pitchFamily="2" charset="2"/>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Clr>
                <a:schemeClr val="accent5"/>
              </a:buClr>
              <a:buFont typeface="Wingdings" panose="05000000000000000000" pitchFamily="2" charset="2"/>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Clr>
                <a:schemeClr val="accent5"/>
              </a:buClr>
              <a:buFont typeface="Wingdings" panose="05000000000000000000" pitchFamily="2" charset="2"/>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Clr>
                <a:schemeClr val="accent5"/>
              </a:buClr>
              <a:buFont typeface="Wingdings" panose="05000000000000000000" pitchFamily="2" charset="2"/>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Clr>
                <a:schemeClr val="accent5"/>
              </a:buClr>
              <a:buFont typeface="Wingdings" panose="05000000000000000000" pitchFamily="2" charset="2"/>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6600" dirty="0"/>
              <a:t>O</a:t>
            </a:r>
          </a:p>
        </p:txBody>
      </p:sp>
      <p:sp>
        <p:nvSpPr>
          <p:cNvPr id="16" name="Content Placeholder 2">
            <a:extLst>
              <a:ext uri="{FF2B5EF4-FFF2-40B4-BE49-F238E27FC236}">
                <a16:creationId xmlns:a16="http://schemas.microsoft.com/office/drawing/2014/main" id="{077B6540-0DAC-B852-BA56-6BB6C0408D57}"/>
              </a:ext>
            </a:extLst>
          </p:cNvPr>
          <p:cNvSpPr txBox="1">
            <a:spLocks/>
          </p:cNvSpPr>
          <p:nvPr/>
        </p:nvSpPr>
        <p:spPr>
          <a:xfrm>
            <a:off x="838199" y="3859863"/>
            <a:ext cx="7043057" cy="917575"/>
          </a:xfrm>
          <a:prstGeom prst="rect">
            <a:avLst/>
          </a:prstGeom>
          <a:effectLst>
            <a:outerShdw blurRad="50800" dist="38100" dir="8100000" algn="tr" rotWithShape="0">
              <a:prstClr val="black">
                <a:alpha val="40000"/>
              </a:prstClr>
            </a:outerShdw>
          </a:effectLst>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Clr>
                <a:schemeClr val="accent5"/>
              </a:buClr>
              <a:buFont typeface="Wingdings" panose="05000000000000000000" pitchFamily="2" charset="2"/>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Clr>
                <a:schemeClr val="accent5"/>
              </a:buClr>
              <a:buFont typeface="Wingdings" panose="05000000000000000000" pitchFamily="2" charset="2"/>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Clr>
                <a:schemeClr val="accent5"/>
              </a:buClr>
              <a:buFont typeface="Wingdings" panose="05000000000000000000" pitchFamily="2" charset="2"/>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Clr>
                <a:schemeClr val="accent5"/>
              </a:buClr>
              <a:buFont typeface="Wingdings" panose="05000000000000000000" pitchFamily="2" charset="2"/>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Clr>
                <a:schemeClr val="accent5"/>
              </a:buClr>
              <a:buFont typeface="Wingdings" panose="05000000000000000000" pitchFamily="2" charset="2"/>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6600" dirty="0"/>
              <a:t>U</a:t>
            </a:r>
          </a:p>
        </p:txBody>
      </p:sp>
      <p:sp>
        <p:nvSpPr>
          <p:cNvPr id="17" name="Content Placeholder 2">
            <a:extLst>
              <a:ext uri="{FF2B5EF4-FFF2-40B4-BE49-F238E27FC236}">
                <a16:creationId xmlns:a16="http://schemas.microsoft.com/office/drawing/2014/main" id="{8DBD0A68-412A-C5F0-7872-105C1DF86B74}"/>
              </a:ext>
            </a:extLst>
          </p:cNvPr>
          <p:cNvSpPr txBox="1">
            <a:spLocks/>
          </p:cNvSpPr>
          <p:nvPr/>
        </p:nvSpPr>
        <p:spPr>
          <a:xfrm>
            <a:off x="838199" y="4777438"/>
            <a:ext cx="7043057" cy="917575"/>
          </a:xfrm>
          <a:prstGeom prst="rect">
            <a:avLst/>
          </a:prstGeom>
          <a:effectLst>
            <a:outerShdw blurRad="50800" dist="38100" dir="8100000" algn="tr" rotWithShape="0">
              <a:prstClr val="black">
                <a:alpha val="40000"/>
              </a:prstClr>
            </a:outerShdw>
          </a:effectLst>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Clr>
                <a:schemeClr val="accent5"/>
              </a:buClr>
              <a:buFont typeface="Wingdings" panose="05000000000000000000" pitchFamily="2" charset="2"/>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Clr>
                <a:schemeClr val="accent5"/>
              </a:buClr>
              <a:buFont typeface="Wingdings" panose="05000000000000000000" pitchFamily="2" charset="2"/>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Clr>
                <a:schemeClr val="accent5"/>
              </a:buClr>
              <a:buFont typeface="Wingdings" panose="05000000000000000000" pitchFamily="2" charset="2"/>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Clr>
                <a:schemeClr val="accent5"/>
              </a:buClr>
              <a:buFont typeface="Wingdings" panose="05000000000000000000" pitchFamily="2" charset="2"/>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Clr>
                <a:schemeClr val="accent5"/>
              </a:buClr>
              <a:buFont typeface="Wingdings" panose="05000000000000000000" pitchFamily="2" charset="2"/>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6600" dirty="0"/>
              <a:t>R</a:t>
            </a:r>
          </a:p>
        </p:txBody>
      </p:sp>
    </p:spTree>
    <p:extLst>
      <p:ext uri="{BB962C8B-B14F-4D97-AF65-F5344CB8AC3E}">
        <p14:creationId xmlns:p14="http://schemas.microsoft.com/office/powerpoint/2010/main" val="87877314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250">
        <p159:morph option="byObject"/>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type="lt">
                                    <p:tmAbs val="200"/>
                                  </p:iterate>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8B1B03-DED5-5DCB-DE64-BD8D730C005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6FCE5A6-0AF1-90A2-3B27-898A9BB4853D}"/>
              </a:ext>
            </a:extLst>
          </p:cNvPr>
          <p:cNvSpPr>
            <a:spLocks noGrp="1"/>
          </p:cNvSpPr>
          <p:nvPr>
            <p:ph type="title"/>
          </p:nvPr>
        </p:nvSpPr>
        <p:spPr/>
        <p:txBody>
          <a:bodyPr/>
          <a:lstStyle/>
          <a:p>
            <a:r>
              <a:rPr lang="en-US" dirty="0">
                <a:effectLst>
                  <a:outerShdw blurRad="50800" dist="38100" dir="5400000" algn="t" rotWithShape="0">
                    <a:prstClr val="black">
                      <a:alpha val="40000"/>
                    </a:prstClr>
                  </a:outerShdw>
                </a:effectLst>
              </a:rPr>
              <a:t>What are we testing for?</a:t>
            </a:r>
          </a:p>
        </p:txBody>
      </p:sp>
      <p:pic>
        <p:nvPicPr>
          <p:cNvPr id="42" name="Graphic 41" descr="Woman in a wheelchair who appears to be speaking to someone.">
            <a:extLst>
              <a:ext uri="{FF2B5EF4-FFF2-40B4-BE49-F238E27FC236}">
                <a16:creationId xmlns:a16="http://schemas.microsoft.com/office/drawing/2014/main" id="{0B7A0EB2-9CC2-10E7-997B-5C18AF1EA03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a:off x="8109474" y="1719989"/>
            <a:ext cx="3244326" cy="4279749"/>
          </a:xfrm>
          <a:prstGeom prst="rect">
            <a:avLst/>
          </a:prstGeom>
          <a:effectLst>
            <a:outerShdw blurRad="50800" dist="165100" dir="2700000" algn="ctr" rotWithShape="0">
              <a:srgbClr val="000000">
                <a:alpha val="43137"/>
              </a:srgbClr>
            </a:outerShdw>
          </a:effectLst>
        </p:spPr>
      </p:pic>
      <p:sp>
        <p:nvSpPr>
          <p:cNvPr id="6" name="Slide Number Placeholder 5">
            <a:extLst>
              <a:ext uri="{FF2B5EF4-FFF2-40B4-BE49-F238E27FC236}">
                <a16:creationId xmlns:a16="http://schemas.microsoft.com/office/drawing/2014/main" id="{8025E0B7-6781-A248-ABA4-25083F5436EE}"/>
              </a:ext>
            </a:extLst>
          </p:cNvPr>
          <p:cNvSpPr>
            <a:spLocks noGrp="1"/>
          </p:cNvSpPr>
          <p:nvPr>
            <p:ph type="sldNum" sz="quarter" idx="12"/>
          </p:nvPr>
        </p:nvSpPr>
        <p:spPr>
          <a:xfrm>
            <a:off x="8148918" y="6356350"/>
            <a:ext cx="3729317" cy="365125"/>
          </a:xfrm>
        </p:spPr>
        <p:txBody>
          <a:bodyPr/>
          <a:lstStyle/>
          <a:p>
            <a:fld id="{427A02C9-A0CD-4A0B-81BC-708D5026A1F8}" type="slidenum">
              <a:rPr lang="en-US" b="1" smtClean="0">
                <a:solidFill>
                  <a:schemeClr val="bg1"/>
                </a:solidFill>
              </a:rPr>
              <a:t>6</a:t>
            </a:fld>
            <a:endParaRPr lang="en-US" b="1" dirty="0">
              <a:solidFill>
                <a:schemeClr val="bg1"/>
              </a:solidFill>
            </a:endParaRPr>
          </a:p>
        </p:txBody>
      </p:sp>
      <p:sp>
        <p:nvSpPr>
          <p:cNvPr id="12" name="Content Placeholder 2">
            <a:extLst>
              <a:ext uri="{FF2B5EF4-FFF2-40B4-BE49-F238E27FC236}">
                <a16:creationId xmlns:a16="http://schemas.microsoft.com/office/drawing/2014/main" id="{3BA55948-2454-E7B4-3A3E-DC4D879C5492}"/>
              </a:ext>
            </a:extLst>
          </p:cNvPr>
          <p:cNvSpPr>
            <a:spLocks noGrp="1"/>
          </p:cNvSpPr>
          <p:nvPr>
            <p:ph idx="1"/>
          </p:nvPr>
        </p:nvSpPr>
        <p:spPr>
          <a:xfrm>
            <a:off x="838200" y="1825625"/>
            <a:ext cx="7043057" cy="917575"/>
          </a:xfrm>
          <a:effectLst>
            <a:outerShdw blurRad="50800" dist="38100" dir="8100000" algn="tr" rotWithShape="0">
              <a:prstClr val="black">
                <a:alpha val="40000"/>
              </a:prstClr>
            </a:outerShdw>
          </a:effectLst>
        </p:spPr>
        <p:txBody>
          <a:bodyPr>
            <a:normAutofit lnSpcReduction="10000"/>
          </a:bodyPr>
          <a:lstStyle/>
          <a:p>
            <a:r>
              <a:rPr lang="en-US" sz="6600" dirty="0"/>
              <a:t>Perceivable</a:t>
            </a:r>
          </a:p>
        </p:txBody>
      </p:sp>
      <p:sp>
        <p:nvSpPr>
          <p:cNvPr id="15" name="Content Placeholder 2">
            <a:extLst>
              <a:ext uri="{FF2B5EF4-FFF2-40B4-BE49-F238E27FC236}">
                <a16:creationId xmlns:a16="http://schemas.microsoft.com/office/drawing/2014/main" id="{6F8FE3A3-CBC2-E6FF-44B2-D998C9518BFC}"/>
              </a:ext>
            </a:extLst>
          </p:cNvPr>
          <p:cNvSpPr txBox="1">
            <a:spLocks/>
          </p:cNvSpPr>
          <p:nvPr/>
        </p:nvSpPr>
        <p:spPr>
          <a:xfrm>
            <a:off x="838200" y="2743200"/>
            <a:ext cx="7043057" cy="917575"/>
          </a:xfrm>
          <a:prstGeom prst="rect">
            <a:avLst/>
          </a:prstGeom>
          <a:effectLst/>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Clr>
                <a:schemeClr val="accent5"/>
              </a:buClr>
              <a:buFont typeface="Wingdings" panose="05000000000000000000" pitchFamily="2" charset="2"/>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Clr>
                <a:schemeClr val="accent5"/>
              </a:buClr>
              <a:buFont typeface="Wingdings" panose="05000000000000000000" pitchFamily="2" charset="2"/>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Clr>
                <a:schemeClr val="accent5"/>
              </a:buClr>
              <a:buFont typeface="Wingdings" panose="05000000000000000000" pitchFamily="2" charset="2"/>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Clr>
                <a:schemeClr val="accent5"/>
              </a:buClr>
              <a:buFont typeface="Wingdings" panose="05000000000000000000" pitchFamily="2" charset="2"/>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Clr>
                <a:schemeClr val="accent5"/>
              </a:buClr>
              <a:buFont typeface="Wingdings" panose="05000000000000000000" pitchFamily="2" charset="2"/>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6600" dirty="0">
                <a:effectLst>
                  <a:outerShdw blurRad="50800" dist="38100" dir="8100000" algn="tr" rotWithShape="0">
                    <a:prstClr val="black">
                      <a:alpha val="40000"/>
                    </a:prstClr>
                  </a:outerShdw>
                </a:effectLst>
              </a:rPr>
              <a:t>Operable</a:t>
            </a:r>
          </a:p>
        </p:txBody>
      </p:sp>
      <p:sp>
        <p:nvSpPr>
          <p:cNvPr id="16" name="Content Placeholder 2">
            <a:extLst>
              <a:ext uri="{FF2B5EF4-FFF2-40B4-BE49-F238E27FC236}">
                <a16:creationId xmlns:a16="http://schemas.microsoft.com/office/drawing/2014/main" id="{CA234735-2A19-47FC-E30A-98033DB5E92D}"/>
              </a:ext>
            </a:extLst>
          </p:cNvPr>
          <p:cNvSpPr txBox="1">
            <a:spLocks/>
          </p:cNvSpPr>
          <p:nvPr/>
        </p:nvSpPr>
        <p:spPr>
          <a:xfrm>
            <a:off x="838199" y="3859863"/>
            <a:ext cx="7043057" cy="917575"/>
          </a:xfrm>
          <a:prstGeom prst="rect">
            <a:avLst/>
          </a:prstGeom>
          <a:effectLst>
            <a:outerShdw blurRad="50800" dist="38100" dir="8100000" algn="tr" rotWithShape="0">
              <a:prstClr val="black">
                <a:alpha val="40000"/>
              </a:prstClr>
            </a:outerShdw>
          </a:effectLst>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Clr>
                <a:schemeClr val="accent5"/>
              </a:buClr>
              <a:buFont typeface="Wingdings" panose="05000000000000000000" pitchFamily="2" charset="2"/>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Clr>
                <a:schemeClr val="accent5"/>
              </a:buClr>
              <a:buFont typeface="Wingdings" panose="05000000000000000000" pitchFamily="2" charset="2"/>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Clr>
                <a:schemeClr val="accent5"/>
              </a:buClr>
              <a:buFont typeface="Wingdings" panose="05000000000000000000" pitchFamily="2" charset="2"/>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Clr>
                <a:schemeClr val="accent5"/>
              </a:buClr>
              <a:buFont typeface="Wingdings" panose="05000000000000000000" pitchFamily="2" charset="2"/>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Clr>
                <a:schemeClr val="accent5"/>
              </a:buClr>
              <a:buFont typeface="Wingdings" panose="05000000000000000000" pitchFamily="2" charset="2"/>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6600" dirty="0"/>
              <a:t>U</a:t>
            </a:r>
          </a:p>
        </p:txBody>
      </p:sp>
      <p:sp>
        <p:nvSpPr>
          <p:cNvPr id="17" name="Content Placeholder 2">
            <a:extLst>
              <a:ext uri="{FF2B5EF4-FFF2-40B4-BE49-F238E27FC236}">
                <a16:creationId xmlns:a16="http://schemas.microsoft.com/office/drawing/2014/main" id="{0989EB4D-5367-AA8F-48BF-5B4E26BD58A6}"/>
              </a:ext>
            </a:extLst>
          </p:cNvPr>
          <p:cNvSpPr txBox="1">
            <a:spLocks/>
          </p:cNvSpPr>
          <p:nvPr/>
        </p:nvSpPr>
        <p:spPr>
          <a:xfrm>
            <a:off x="838199" y="4777438"/>
            <a:ext cx="7043057" cy="917575"/>
          </a:xfrm>
          <a:prstGeom prst="rect">
            <a:avLst/>
          </a:prstGeom>
          <a:effectLst>
            <a:outerShdw blurRad="50800" dist="38100" dir="8100000" algn="tr" rotWithShape="0">
              <a:prstClr val="black">
                <a:alpha val="40000"/>
              </a:prstClr>
            </a:outerShdw>
          </a:effectLst>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Clr>
                <a:schemeClr val="accent5"/>
              </a:buClr>
              <a:buFont typeface="Wingdings" panose="05000000000000000000" pitchFamily="2" charset="2"/>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Clr>
                <a:schemeClr val="accent5"/>
              </a:buClr>
              <a:buFont typeface="Wingdings" panose="05000000000000000000" pitchFamily="2" charset="2"/>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Clr>
                <a:schemeClr val="accent5"/>
              </a:buClr>
              <a:buFont typeface="Wingdings" panose="05000000000000000000" pitchFamily="2" charset="2"/>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Clr>
                <a:schemeClr val="accent5"/>
              </a:buClr>
              <a:buFont typeface="Wingdings" panose="05000000000000000000" pitchFamily="2" charset="2"/>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Clr>
                <a:schemeClr val="accent5"/>
              </a:buClr>
              <a:buFont typeface="Wingdings" panose="05000000000000000000" pitchFamily="2" charset="2"/>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6600" dirty="0"/>
              <a:t>R</a:t>
            </a:r>
          </a:p>
        </p:txBody>
      </p:sp>
    </p:spTree>
    <p:extLst>
      <p:ext uri="{BB962C8B-B14F-4D97-AF65-F5344CB8AC3E}">
        <p14:creationId xmlns:p14="http://schemas.microsoft.com/office/powerpoint/2010/main" val="310124513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250">
        <p159:morph option="byObject"/>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type="lt">
                                    <p:tmAbs val="200"/>
                                  </p:iterate>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5562AB-7FEB-9966-9646-FCC35D18BAD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8C1E121-B1C6-2604-53DD-5529746AA455}"/>
              </a:ext>
            </a:extLst>
          </p:cNvPr>
          <p:cNvSpPr>
            <a:spLocks noGrp="1"/>
          </p:cNvSpPr>
          <p:nvPr>
            <p:ph type="title"/>
          </p:nvPr>
        </p:nvSpPr>
        <p:spPr/>
        <p:txBody>
          <a:bodyPr/>
          <a:lstStyle/>
          <a:p>
            <a:r>
              <a:rPr lang="en-US" dirty="0">
                <a:effectLst>
                  <a:outerShdw blurRad="50800" dist="38100" dir="5400000" algn="t" rotWithShape="0">
                    <a:prstClr val="black">
                      <a:alpha val="40000"/>
                    </a:prstClr>
                  </a:outerShdw>
                </a:effectLst>
              </a:rPr>
              <a:t>What are we testing for?</a:t>
            </a:r>
          </a:p>
        </p:txBody>
      </p:sp>
      <p:pic>
        <p:nvPicPr>
          <p:cNvPr id="42" name="Graphic 41" descr="Woman in a wheelchair who appears to be speaking to someone.">
            <a:extLst>
              <a:ext uri="{FF2B5EF4-FFF2-40B4-BE49-F238E27FC236}">
                <a16:creationId xmlns:a16="http://schemas.microsoft.com/office/drawing/2014/main" id="{B253497E-D0E1-D372-0B1E-E71F3AAB7DF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a:off x="8109474" y="1719989"/>
            <a:ext cx="3244326" cy="4279749"/>
          </a:xfrm>
          <a:prstGeom prst="rect">
            <a:avLst/>
          </a:prstGeom>
          <a:effectLst>
            <a:outerShdw blurRad="50800" dist="165100" dir="2700000" algn="ctr" rotWithShape="0">
              <a:srgbClr val="000000">
                <a:alpha val="43137"/>
              </a:srgbClr>
            </a:outerShdw>
          </a:effectLst>
        </p:spPr>
      </p:pic>
      <p:sp>
        <p:nvSpPr>
          <p:cNvPr id="6" name="Slide Number Placeholder 5">
            <a:extLst>
              <a:ext uri="{FF2B5EF4-FFF2-40B4-BE49-F238E27FC236}">
                <a16:creationId xmlns:a16="http://schemas.microsoft.com/office/drawing/2014/main" id="{F22430D2-AA61-384E-A586-2BEE02F1748D}"/>
              </a:ext>
            </a:extLst>
          </p:cNvPr>
          <p:cNvSpPr>
            <a:spLocks noGrp="1"/>
          </p:cNvSpPr>
          <p:nvPr>
            <p:ph type="sldNum" sz="quarter" idx="12"/>
          </p:nvPr>
        </p:nvSpPr>
        <p:spPr>
          <a:xfrm>
            <a:off x="8148918" y="6356350"/>
            <a:ext cx="3729317" cy="365125"/>
          </a:xfrm>
        </p:spPr>
        <p:txBody>
          <a:bodyPr/>
          <a:lstStyle/>
          <a:p>
            <a:fld id="{427A02C9-A0CD-4A0B-81BC-708D5026A1F8}" type="slidenum">
              <a:rPr lang="en-US" b="1" smtClean="0">
                <a:solidFill>
                  <a:schemeClr val="bg1"/>
                </a:solidFill>
              </a:rPr>
              <a:t>7</a:t>
            </a:fld>
            <a:endParaRPr lang="en-US" b="1" dirty="0">
              <a:solidFill>
                <a:schemeClr val="bg1"/>
              </a:solidFill>
            </a:endParaRPr>
          </a:p>
        </p:txBody>
      </p:sp>
      <p:sp>
        <p:nvSpPr>
          <p:cNvPr id="12" name="Content Placeholder 2">
            <a:extLst>
              <a:ext uri="{FF2B5EF4-FFF2-40B4-BE49-F238E27FC236}">
                <a16:creationId xmlns:a16="http://schemas.microsoft.com/office/drawing/2014/main" id="{77861453-83D4-7D16-CD64-6801AE930938}"/>
              </a:ext>
            </a:extLst>
          </p:cNvPr>
          <p:cNvSpPr>
            <a:spLocks noGrp="1"/>
          </p:cNvSpPr>
          <p:nvPr>
            <p:ph idx="1"/>
          </p:nvPr>
        </p:nvSpPr>
        <p:spPr>
          <a:xfrm>
            <a:off x="838200" y="1825625"/>
            <a:ext cx="7043057" cy="917575"/>
          </a:xfrm>
          <a:effectLst>
            <a:outerShdw blurRad="50800" dist="38100" dir="8100000" algn="tr" rotWithShape="0">
              <a:prstClr val="black">
                <a:alpha val="40000"/>
              </a:prstClr>
            </a:outerShdw>
          </a:effectLst>
        </p:spPr>
        <p:txBody>
          <a:bodyPr>
            <a:normAutofit lnSpcReduction="10000"/>
          </a:bodyPr>
          <a:lstStyle/>
          <a:p>
            <a:r>
              <a:rPr lang="en-US" sz="6600" dirty="0"/>
              <a:t>Perceivable</a:t>
            </a:r>
          </a:p>
        </p:txBody>
      </p:sp>
      <p:sp>
        <p:nvSpPr>
          <p:cNvPr id="15" name="Content Placeholder 2">
            <a:extLst>
              <a:ext uri="{FF2B5EF4-FFF2-40B4-BE49-F238E27FC236}">
                <a16:creationId xmlns:a16="http://schemas.microsoft.com/office/drawing/2014/main" id="{6A14718B-5DE5-E053-FC17-FD97DC009CA1}"/>
              </a:ext>
            </a:extLst>
          </p:cNvPr>
          <p:cNvSpPr txBox="1">
            <a:spLocks/>
          </p:cNvSpPr>
          <p:nvPr/>
        </p:nvSpPr>
        <p:spPr>
          <a:xfrm>
            <a:off x="838200" y="2743200"/>
            <a:ext cx="7043057" cy="917575"/>
          </a:xfrm>
          <a:prstGeom prst="rect">
            <a:avLst/>
          </a:prstGeom>
          <a:effectLst>
            <a:outerShdw blurRad="50800" dist="38100" dir="8100000" algn="tr" rotWithShape="0">
              <a:prstClr val="black">
                <a:alpha val="40000"/>
              </a:prstClr>
            </a:outerShdw>
          </a:effectLst>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Clr>
                <a:schemeClr val="accent5"/>
              </a:buClr>
              <a:buFont typeface="Wingdings" panose="05000000000000000000" pitchFamily="2" charset="2"/>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Clr>
                <a:schemeClr val="accent5"/>
              </a:buClr>
              <a:buFont typeface="Wingdings" panose="05000000000000000000" pitchFamily="2" charset="2"/>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Clr>
                <a:schemeClr val="accent5"/>
              </a:buClr>
              <a:buFont typeface="Wingdings" panose="05000000000000000000" pitchFamily="2" charset="2"/>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Clr>
                <a:schemeClr val="accent5"/>
              </a:buClr>
              <a:buFont typeface="Wingdings" panose="05000000000000000000" pitchFamily="2" charset="2"/>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Clr>
                <a:schemeClr val="accent5"/>
              </a:buClr>
              <a:buFont typeface="Wingdings" panose="05000000000000000000" pitchFamily="2" charset="2"/>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6600" dirty="0"/>
              <a:t>Operable</a:t>
            </a:r>
          </a:p>
        </p:txBody>
      </p:sp>
      <p:sp>
        <p:nvSpPr>
          <p:cNvPr id="16" name="Content Placeholder 2">
            <a:extLst>
              <a:ext uri="{FF2B5EF4-FFF2-40B4-BE49-F238E27FC236}">
                <a16:creationId xmlns:a16="http://schemas.microsoft.com/office/drawing/2014/main" id="{2FCD6928-C3CD-BA60-9499-1231E30B69D7}"/>
              </a:ext>
            </a:extLst>
          </p:cNvPr>
          <p:cNvSpPr txBox="1">
            <a:spLocks/>
          </p:cNvSpPr>
          <p:nvPr/>
        </p:nvSpPr>
        <p:spPr>
          <a:xfrm>
            <a:off x="838199" y="3859863"/>
            <a:ext cx="7043057" cy="917575"/>
          </a:xfrm>
          <a:prstGeom prst="rect">
            <a:avLst/>
          </a:prstGeom>
          <a:effectLst/>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Clr>
                <a:schemeClr val="accent5"/>
              </a:buClr>
              <a:buFont typeface="Wingdings" panose="05000000000000000000" pitchFamily="2" charset="2"/>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Clr>
                <a:schemeClr val="accent5"/>
              </a:buClr>
              <a:buFont typeface="Wingdings" panose="05000000000000000000" pitchFamily="2" charset="2"/>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Clr>
                <a:schemeClr val="accent5"/>
              </a:buClr>
              <a:buFont typeface="Wingdings" panose="05000000000000000000" pitchFamily="2" charset="2"/>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Clr>
                <a:schemeClr val="accent5"/>
              </a:buClr>
              <a:buFont typeface="Wingdings" panose="05000000000000000000" pitchFamily="2" charset="2"/>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Clr>
                <a:schemeClr val="accent5"/>
              </a:buClr>
              <a:buFont typeface="Wingdings" panose="05000000000000000000" pitchFamily="2" charset="2"/>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6600" dirty="0">
                <a:effectLst>
                  <a:outerShdw blurRad="50800" dist="38100" dir="8100000" algn="tr" rotWithShape="0">
                    <a:prstClr val="black">
                      <a:alpha val="40000"/>
                    </a:prstClr>
                  </a:outerShdw>
                </a:effectLst>
              </a:rPr>
              <a:t>Understandable</a:t>
            </a:r>
          </a:p>
        </p:txBody>
      </p:sp>
      <p:sp>
        <p:nvSpPr>
          <p:cNvPr id="17" name="Content Placeholder 2">
            <a:extLst>
              <a:ext uri="{FF2B5EF4-FFF2-40B4-BE49-F238E27FC236}">
                <a16:creationId xmlns:a16="http://schemas.microsoft.com/office/drawing/2014/main" id="{DAF9A82D-6D05-69B6-F120-0AC41A81C63C}"/>
              </a:ext>
            </a:extLst>
          </p:cNvPr>
          <p:cNvSpPr txBox="1">
            <a:spLocks/>
          </p:cNvSpPr>
          <p:nvPr/>
        </p:nvSpPr>
        <p:spPr>
          <a:xfrm>
            <a:off x="838199" y="4777438"/>
            <a:ext cx="7043057" cy="917575"/>
          </a:xfrm>
          <a:prstGeom prst="rect">
            <a:avLst/>
          </a:prstGeom>
          <a:effectLst>
            <a:outerShdw blurRad="50800" dist="38100" dir="8100000" algn="tr" rotWithShape="0">
              <a:prstClr val="black">
                <a:alpha val="40000"/>
              </a:prstClr>
            </a:outerShdw>
          </a:effectLst>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Clr>
                <a:schemeClr val="accent5"/>
              </a:buClr>
              <a:buFont typeface="Wingdings" panose="05000000000000000000" pitchFamily="2" charset="2"/>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Clr>
                <a:schemeClr val="accent5"/>
              </a:buClr>
              <a:buFont typeface="Wingdings" panose="05000000000000000000" pitchFamily="2" charset="2"/>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Clr>
                <a:schemeClr val="accent5"/>
              </a:buClr>
              <a:buFont typeface="Wingdings" panose="05000000000000000000" pitchFamily="2" charset="2"/>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Clr>
                <a:schemeClr val="accent5"/>
              </a:buClr>
              <a:buFont typeface="Wingdings" panose="05000000000000000000" pitchFamily="2" charset="2"/>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Clr>
                <a:schemeClr val="accent5"/>
              </a:buClr>
              <a:buFont typeface="Wingdings" panose="05000000000000000000" pitchFamily="2" charset="2"/>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6600" dirty="0"/>
              <a:t>R</a:t>
            </a:r>
          </a:p>
        </p:txBody>
      </p:sp>
    </p:spTree>
    <p:extLst>
      <p:ext uri="{BB962C8B-B14F-4D97-AF65-F5344CB8AC3E}">
        <p14:creationId xmlns:p14="http://schemas.microsoft.com/office/powerpoint/2010/main" val="344783872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250">
        <p159:morph option="byObject"/>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type="lt">
                                    <p:tmAbs val="200"/>
                                  </p:iterate>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A14964-5E06-7A18-D28D-599B85E8A43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3BD5B04-97C7-10A3-45FD-B1BC87DB6956}"/>
              </a:ext>
            </a:extLst>
          </p:cNvPr>
          <p:cNvSpPr>
            <a:spLocks noGrp="1"/>
          </p:cNvSpPr>
          <p:nvPr>
            <p:ph type="title"/>
          </p:nvPr>
        </p:nvSpPr>
        <p:spPr/>
        <p:txBody>
          <a:bodyPr/>
          <a:lstStyle/>
          <a:p>
            <a:r>
              <a:rPr lang="en-US" dirty="0">
                <a:effectLst>
                  <a:outerShdw blurRad="50800" dist="38100" dir="5400000" algn="t" rotWithShape="0">
                    <a:prstClr val="black">
                      <a:alpha val="40000"/>
                    </a:prstClr>
                  </a:outerShdw>
                </a:effectLst>
              </a:rPr>
              <a:t>What are we testing for?</a:t>
            </a:r>
          </a:p>
        </p:txBody>
      </p:sp>
      <p:pic>
        <p:nvPicPr>
          <p:cNvPr id="42" name="Graphic 41" descr="Woman in a wheelchair who appears to be speaking to someone.">
            <a:extLst>
              <a:ext uri="{FF2B5EF4-FFF2-40B4-BE49-F238E27FC236}">
                <a16:creationId xmlns:a16="http://schemas.microsoft.com/office/drawing/2014/main" id="{2F9776BD-134D-EE62-849F-9F30CA2E3FB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a:off x="8109474" y="1719989"/>
            <a:ext cx="3244326" cy="4279749"/>
          </a:xfrm>
          <a:prstGeom prst="rect">
            <a:avLst/>
          </a:prstGeom>
          <a:effectLst>
            <a:outerShdw blurRad="50800" dist="165100" dir="2700000" algn="ctr" rotWithShape="0">
              <a:srgbClr val="000000">
                <a:alpha val="43137"/>
              </a:srgbClr>
            </a:outerShdw>
          </a:effectLst>
        </p:spPr>
      </p:pic>
      <p:sp>
        <p:nvSpPr>
          <p:cNvPr id="6" name="Slide Number Placeholder 5">
            <a:extLst>
              <a:ext uri="{FF2B5EF4-FFF2-40B4-BE49-F238E27FC236}">
                <a16:creationId xmlns:a16="http://schemas.microsoft.com/office/drawing/2014/main" id="{2300FC5A-6557-3415-11FF-5A0A486882F7}"/>
              </a:ext>
            </a:extLst>
          </p:cNvPr>
          <p:cNvSpPr>
            <a:spLocks noGrp="1"/>
          </p:cNvSpPr>
          <p:nvPr>
            <p:ph type="sldNum" sz="quarter" idx="12"/>
          </p:nvPr>
        </p:nvSpPr>
        <p:spPr>
          <a:xfrm>
            <a:off x="8148918" y="6356350"/>
            <a:ext cx="3729317" cy="365125"/>
          </a:xfrm>
        </p:spPr>
        <p:txBody>
          <a:bodyPr/>
          <a:lstStyle/>
          <a:p>
            <a:fld id="{427A02C9-A0CD-4A0B-81BC-708D5026A1F8}" type="slidenum">
              <a:rPr lang="en-US" b="1" smtClean="0">
                <a:solidFill>
                  <a:schemeClr val="bg1"/>
                </a:solidFill>
              </a:rPr>
              <a:t>8</a:t>
            </a:fld>
            <a:endParaRPr lang="en-US" b="1" dirty="0">
              <a:solidFill>
                <a:schemeClr val="bg1"/>
              </a:solidFill>
            </a:endParaRPr>
          </a:p>
        </p:txBody>
      </p:sp>
      <p:sp>
        <p:nvSpPr>
          <p:cNvPr id="12" name="Content Placeholder 2">
            <a:extLst>
              <a:ext uri="{FF2B5EF4-FFF2-40B4-BE49-F238E27FC236}">
                <a16:creationId xmlns:a16="http://schemas.microsoft.com/office/drawing/2014/main" id="{BD3E4839-9B2E-D089-B1DD-DCABBD9FD212}"/>
              </a:ext>
            </a:extLst>
          </p:cNvPr>
          <p:cNvSpPr>
            <a:spLocks noGrp="1"/>
          </p:cNvSpPr>
          <p:nvPr>
            <p:ph idx="1"/>
          </p:nvPr>
        </p:nvSpPr>
        <p:spPr>
          <a:xfrm>
            <a:off x="838200" y="1825625"/>
            <a:ext cx="7043057" cy="917575"/>
          </a:xfrm>
          <a:effectLst>
            <a:outerShdw blurRad="50800" dist="38100" dir="8100000" algn="tr" rotWithShape="0">
              <a:prstClr val="black">
                <a:alpha val="40000"/>
              </a:prstClr>
            </a:outerShdw>
          </a:effectLst>
        </p:spPr>
        <p:txBody>
          <a:bodyPr>
            <a:normAutofit lnSpcReduction="10000"/>
          </a:bodyPr>
          <a:lstStyle/>
          <a:p>
            <a:r>
              <a:rPr lang="en-US" sz="6600" dirty="0"/>
              <a:t>Perceivable</a:t>
            </a:r>
          </a:p>
        </p:txBody>
      </p:sp>
      <p:sp>
        <p:nvSpPr>
          <p:cNvPr id="15" name="Content Placeholder 2">
            <a:extLst>
              <a:ext uri="{FF2B5EF4-FFF2-40B4-BE49-F238E27FC236}">
                <a16:creationId xmlns:a16="http://schemas.microsoft.com/office/drawing/2014/main" id="{EE1E496B-5AC9-D1B5-163D-EB8EBE085910}"/>
              </a:ext>
            </a:extLst>
          </p:cNvPr>
          <p:cNvSpPr txBox="1">
            <a:spLocks/>
          </p:cNvSpPr>
          <p:nvPr/>
        </p:nvSpPr>
        <p:spPr>
          <a:xfrm>
            <a:off x="838200" y="2743200"/>
            <a:ext cx="7043057" cy="917575"/>
          </a:xfrm>
          <a:prstGeom prst="rect">
            <a:avLst/>
          </a:prstGeom>
          <a:effectLst>
            <a:outerShdw blurRad="50800" dist="38100" dir="8100000" algn="tr" rotWithShape="0">
              <a:prstClr val="black">
                <a:alpha val="40000"/>
              </a:prstClr>
            </a:outerShdw>
          </a:effectLst>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Clr>
                <a:schemeClr val="accent5"/>
              </a:buClr>
              <a:buFont typeface="Wingdings" panose="05000000000000000000" pitchFamily="2" charset="2"/>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Clr>
                <a:schemeClr val="accent5"/>
              </a:buClr>
              <a:buFont typeface="Wingdings" panose="05000000000000000000" pitchFamily="2" charset="2"/>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Clr>
                <a:schemeClr val="accent5"/>
              </a:buClr>
              <a:buFont typeface="Wingdings" panose="05000000000000000000" pitchFamily="2" charset="2"/>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Clr>
                <a:schemeClr val="accent5"/>
              </a:buClr>
              <a:buFont typeface="Wingdings" panose="05000000000000000000" pitchFamily="2" charset="2"/>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Clr>
                <a:schemeClr val="accent5"/>
              </a:buClr>
              <a:buFont typeface="Wingdings" panose="05000000000000000000" pitchFamily="2" charset="2"/>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6600" dirty="0"/>
              <a:t>Operable</a:t>
            </a:r>
          </a:p>
        </p:txBody>
      </p:sp>
      <p:sp>
        <p:nvSpPr>
          <p:cNvPr id="16" name="Content Placeholder 2">
            <a:extLst>
              <a:ext uri="{FF2B5EF4-FFF2-40B4-BE49-F238E27FC236}">
                <a16:creationId xmlns:a16="http://schemas.microsoft.com/office/drawing/2014/main" id="{E125580E-A530-C88C-1E24-D2A5E759FFE1}"/>
              </a:ext>
            </a:extLst>
          </p:cNvPr>
          <p:cNvSpPr txBox="1">
            <a:spLocks/>
          </p:cNvSpPr>
          <p:nvPr/>
        </p:nvSpPr>
        <p:spPr>
          <a:xfrm>
            <a:off x="838199" y="3859863"/>
            <a:ext cx="7043057" cy="917575"/>
          </a:xfrm>
          <a:prstGeom prst="rect">
            <a:avLst/>
          </a:prstGeom>
          <a:effectLst>
            <a:outerShdw blurRad="50800" dist="38100" dir="8100000" algn="tr" rotWithShape="0">
              <a:prstClr val="black">
                <a:alpha val="40000"/>
              </a:prstClr>
            </a:outerShdw>
          </a:effectLst>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Clr>
                <a:schemeClr val="accent5"/>
              </a:buClr>
              <a:buFont typeface="Wingdings" panose="05000000000000000000" pitchFamily="2" charset="2"/>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Clr>
                <a:schemeClr val="accent5"/>
              </a:buClr>
              <a:buFont typeface="Wingdings" panose="05000000000000000000" pitchFamily="2" charset="2"/>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Clr>
                <a:schemeClr val="accent5"/>
              </a:buClr>
              <a:buFont typeface="Wingdings" panose="05000000000000000000" pitchFamily="2" charset="2"/>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Clr>
                <a:schemeClr val="accent5"/>
              </a:buClr>
              <a:buFont typeface="Wingdings" panose="05000000000000000000" pitchFamily="2" charset="2"/>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Clr>
                <a:schemeClr val="accent5"/>
              </a:buClr>
              <a:buFont typeface="Wingdings" panose="05000000000000000000" pitchFamily="2" charset="2"/>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6600" dirty="0"/>
              <a:t>Understandable</a:t>
            </a:r>
          </a:p>
        </p:txBody>
      </p:sp>
      <p:sp>
        <p:nvSpPr>
          <p:cNvPr id="17" name="Content Placeholder 2">
            <a:extLst>
              <a:ext uri="{FF2B5EF4-FFF2-40B4-BE49-F238E27FC236}">
                <a16:creationId xmlns:a16="http://schemas.microsoft.com/office/drawing/2014/main" id="{22FB0741-48BD-E207-7158-43CBA87D88CB}"/>
              </a:ext>
            </a:extLst>
          </p:cNvPr>
          <p:cNvSpPr txBox="1">
            <a:spLocks/>
          </p:cNvSpPr>
          <p:nvPr/>
        </p:nvSpPr>
        <p:spPr>
          <a:xfrm>
            <a:off x="838199" y="4777438"/>
            <a:ext cx="7043057" cy="917575"/>
          </a:xfrm>
          <a:prstGeom prst="rect">
            <a:avLst/>
          </a:prstGeom>
          <a:effectLst/>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Clr>
                <a:schemeClr val="accent5"/>
              </a:buClr>
              <a:buFont typeface="Wingdings" panose="05000000000000000000" pitchFamily="2" charset="2"/>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Clr>
                <a:schemeClr val="accent5"/>
              </a:buClr>
              <a:buFont typeface="Wingdings" panose="05000000000000000000" pitchFamily="2" charset="2"/>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Clr>
                <a:schemeClr val="accent5"/>
              </a:buClr>
              <a:buFont typeface="Wingdings" panose="05000000000000000000" pitchFamily="2" charset="2"/>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Clr>
                <a:schemeClr val="accent5"/>
              </a:buClr>
              <a:buFont typeface="Wingdings" panose="05000000000000000000" pitchFamily="2" charset="2"/>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Clr>
                <a:schemeClr val="accent5"/>
              </a:buClr>
              <a:buFont typeface="Wingdings" panose="05000000000000000000" pitchFamily="2" charset="2"/>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6600" dirty="0">
                <a:effectLst>
                  <a:outerShdw blurRad="50800" dist="38100" dir="8100000" algn="tr" rotWithShape="0">
                    <a:prstClr val="black">
                      <a:alpha val="40000"/>
                    </a:prstClr>
                  </a:outerShdw>
                </a:effectLst>
              </a:rPr>
              <a:t>Robust</a:t>
            </a:r>
          </a:p>
        </p:txBody>
      </p:sp>
    </p:spTree>
    <p:extLst>
      <p:ext uri="{BB962C8B-B14F-4D97-AF65-F5344CB8AC3E}">
        <p14:creationId xmlns:p14="http://schemas.microsoft.com/office/powerpoint/2010/main" val="44472860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250">
        <p159:morph option="byObject"/>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type="lt">
                                    <p:tmAbs val="200"/>
                                  </p:iterate>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B55A43A3-4D7A-C3EA-98AA-DFEF59EDB3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FBAC3DA-81FF-DFBD-EC82-60CB7BDA5098}"/>
              </a:ext>
            </a:extLst>
          </p:cNvPr>
          <p:cNvSpPr>
            <a:spLocks noGrp="1"/>
          </p:cNvSpPr>
          <p:nvPr>
            <p:ph type="title"/>
          </p:nvPr>
        </p:nvSpPr>
        <p:spPr/>
        <p:txBody>
          <a:bodyPr/>
          <a:lstStyle/>
          <a:p>
            <a:r>
              <a:rPr lang="en-US" dirty="0">
                <a:effectLst>
                  <a:outerShdw blurRad="50800" dist="38100" dir="8100000" algn="tr" rotWithShape="0">
                    <a:prstClr val="black">
                      <a:alpha val="40000"/>
                    </a:prstClr>
                  </a:outerShdw>
                </a:effectLst>
              </a:rPr>
              <a:t>The Spectrum of Disability</a:t>
            </a:r>
          </a:p>
        </p:txBody>
      </p:sp>
      <p:sp>
        <p:nvSpPr>
          <p:cNvPr id="6" name="Slide Number Placeholder 5">
            <a:extLst>
              <a:ext uri="{FF2B5EF4-FFF2-40B4-BE49-F238E27FC236}">
                <a16:creationId xmlns:a16="http://schemas.microsoft.com/office/drawing/2014/main" id="{4A5846AD-746F-8B0C-ECA3-1BC18A426067}"/>
              </a:ext>
            </a:extLst>
          </p:cNvPr>
          <p:cNvSpPr>
            <a:spLocks noGrp="1"/>
          </p:cNvSpPr>
          <p:nvPr>
            <p:ph type="sldNum" sz="quarter" idx="12"/>
          </p:nvPr>
        </p:nvSpPr>
        <p:spPr>
          <a:xfrm>
            <a:off x="8184776" y="6356350"/>
            <a:ext cx="3666565" cy="365125"/>
          </a:xfrm>
        </p:spPr>
        <p:txBody>
          <a:bodyPr/>
          <a:lstStyle/>
          <a:p>
            <a:fld id="{427A02C9-A0CD-4A0B-81BC-708D5026A1F8}" type="slidenum">
              <a:rPr lang="en-US" b="1" smtClean="0">
                <a:solidFill>
                  <a:schemeClr val="bg1"/>
                </a:solidFill>
              </a:rPr>
              <a:t>9</a:t>
            </a:fld>
            <a:endParaRPr lang="en-US" b="1" dirty="0">
              <a:solidFill>
                <a:schemeClr val="bg1"/>
              </a:solidFill>
            </a:endParaRPr>
          </a:p>
        </p:txBody>
      </p:sp>
      <p:pic>
        <p:nvPicPr>
          <p:cNvPr id="13" name="Content Placeholder 12" descr="The Electromagnetic Spectrum shown as a bar divided up into the different segments (Radio, Microwave, Infrared, Visible, Ultraviolet, X-Ray, and Gamma Ray). The visible spectrum is a very tiny, rainbow colored sliver of the overall spectrum. The visible portion is also displayed as a larger separate bar to show how it is divided up between different colors.">
            <a:extLst>
              <a:ext uri="{FF2B5EF4-FFF2-40B4-BE49-F238E27FC236}">
                <a16:creationId xmlns:a16="http://schemas.microsoft.com/office/drawing/2014/main" id="{363DE962-0D7D-9B42-285D-41C7984D167F}"/>
              </a:ext>
            </a:extLst>
          </p:cNvPr>
          <p:cNvPicPr>
            <a:picLocks noGrp="1" noChangeAspect="1"/>
          </p:cNvPicPr>
          <p:nvPr>
            <p:ph idx="1"/>
          </p:nvPr>
        </p:nvPicPr>
        <p:blipFill>
          <a:blip r:embed="rId4"/>
          <a:stretch>
            <a:fillRect/>
          </a:stretch>
        </p:blipFill>
        <p:spPr>
          <a:xfrm>
            <a:off x="438633" y="1760519"/>
            <a:ext cx="11314734" cy="3336962"/>
          </a:xfrm>
          <a:effectLst>
            <a:outerShdw blurRad="50800" dist="177800" dir="2700000" algn="tl" rotWithShape="0">
              <a:prstClr val="black">
                <a:alpha val="40000"/>
              </a:prstClr>
            </a:outerShdw>
          </a:effectLst>
        </p:spPr>
      </p:pic>
    </p:spTree>
    <p:extLst>
      <p:ext uri="{BB962C8B-B14F-4D97-AF65-F5344CB8AC3E}">
        <p14:creationId xmlns:p14="http://schemas.microsoft.com/office/powerpoint/2010/main" val="1537548056"/>
      </p:ext>
    </p:extLst>
  </p:cSld>
  <p:clrMapOvr>
    <a:masterClrMapping/>
  </p:clrMapOvr>
</p:sld>
</file>

<file path=ppt/theme/theme1.xml><?xml version="1.0" encoding="utf-8"?>
<a:theme xmlns:a="http://schemas.openxmlformats.org/drawingml/2006/main" name="Office Theme">
  <a:themeElements>
    <a:clrScheme name="Custom 278">
      <a:dk1>
        <a:sysClr val="windowText" lastClr="000000"/>
      </a:dk1>
      <a:lt1>
        <a:sysClr val="window" lastClr="FFFFFF"/>
      </a:lt1>
      <a:dk2>
        <a:srgbClr val="44546A"/>
      </a:dk2>
      <a:lt2>
        <a:srgbClr val="E7E6E6"/>
      </a:lt2>
      <a:accent1>
        <a:srgbClr val="5A4694"/>
      </a:accent1>
      <a:accent2>
        <a:srgbClr val="23737C"/>
      </a:accent2>
      <a:accent3>
        <a:srgbClr val="489CAF"/>
      </a:accent3>
      <a:accent4>
        <a:srgbClr val="E2D02C"/>
      </a:accent4>
      <a:accent5>
        <a:srgbClr val="F26C6E"/>
      </a:accent5>
      <a:accent6>
        <a:srgbClr val="1F2938"/>
      </a:accent6>
      <a:hlink>
        <a:srgbClr val="0563C1"/>
      </a:hlink>
      <a:folHlink>
        <a:srgbClr val="954F72"/>
      </a:folHlink>
    </a:clrScheme>
    <a:fontScheme name="Custom 6">
      <a:majorFont>
        <a:latin typeface="Franklin Gothic Demi"/>
        <a:ea typeface=""/>
        <a:cs typeface=""/>
      </a:majorFont>
      <a:minorFont>
        <a:latin typeface="Franklin Gothic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10251335_Earth Day presentation_RVA_v3.potx" id="{2E821734-A971-4A99-A887-EE8808B7446A}" vid="{74D09940-9788-4332-97C9-A3EF112A742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E159ADF-C50B-4A45-AD13-B0A8152C3150}">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95FDF6E3-4638-4FD3-B9D7-E0E63F20565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EEDC6638-3F1D-4CA5-A167-2F719C08762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Earth Day slides</Template>
  <TotalTime>1597</TotalTime>
  <Words>2611</Words>
  <Application>Microsoft Office PowerPoint</Application>
  <PresentationFormat>Widescreen</PresentationFormat>
  <Paragraphs>302</Paragraphs>
  <Slides>30</Slides>
  <Notes>26</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30</vt:i4>
      </vt:variant>
    </vt:vector>
  </HeadingPairs>
  <TitlesOfParts>
    <vt:vector size="39" baseType="lpstr">
      <vt:lpstr>Arial</vt:lpstr>
      <vt:lpstr>Calibri</vt:lpstr>
      <vt:lpstr>Franklin Gothic Book</vt:lpstr>
      <vt:lpstr>Franklin Gothic Demi</vt:lpstr>
      <vt:lpstr>Inter</vt:lpstr>
      <vt:lpstr>itc-giovanni</vt:lpstr>
      <vt:lpstr>Open Sans</vt:lpstr>
      <vt:lpstr>Wingdings</vt:lpstr>
      <vt:lpstr>Office Theme</vt:lpstr>
      <vt:lpstr>Accessibility Testing 101</vt:lpstr>
      <vt:lpstr>Disclaimer</vt:lpstr>
      <vt:lpstr>Overview</vt:lpstr>
      <vt:lpstr>What are we testing for?</vt:lpstr>
      <vt:lpstr>What are we testing for?</vt:lpstr>
      <vt:lpstr>What are we testing for?</vt:lpstr>
      <vt:lpstr>What are we testing for?</vt:lpstr>
      <vt:lpstr>What are we testing for?</vt:lpstr>
      <vt:lpstr>The Spectrum of Disability</vt:lpstr>
      <vt:lpstr>Why?</vt:lpstr>
      <vt:lpstr>How to decide what is accessible?</vt:lpstr>
      <vt:lpstr>Quick Warning!</vt:lpstr>
      <vt:lpstr>Importance of User Feedback &amp; Experience</vt:lpstr>
      <vt:lpstr>Microsoft Inclusive Tech Lab</vt:lpstr>
      <vt:lpstr>Building A11y Test Plans &amp; Processes</vt:lpstr>
      <vt:lpstr>Tools &amp; Resources</vt:lpstr>
      <vt:lpstr>Manual vs Automated</vt:lpstr>
      <vt:lpstr>Built into your OS</vt:lpstr>
      <vt:lpstr>Built into your Browser</vt:lpstr>
      <vt:lpstr>Desktop Applications: CCA &amp; PEAT</vt:lpstr>
      <vt:lpstr>Browser Extensions &amp; Web Apps: Microsoft Accessibility Insights</vt:lpstr>
      <vt:lpstr>Browser Extensions &amp; Web Apps: Deque Axe DevTools</vt:lpstr>
      <vt:lpstr>Browser Extensions &amp; Web Apps: WAVE</vt:lpstr>
      <vt:lpstr>Browser Extensions &amp; Web Apps: W3C Markup Validation Service</vt:lpstr>
      <vt:lpstr>Bookmarklets</vt:lpstr>
      <vt:lpstr>ANDI Bookmarklet</vt:lpstr>
      <vt:lpstr>Headings Bookmarklet</vt:lpstr>
      <vt:lpstr>Books</vt:lpstr>
      <vt:lpstr>Additional Resources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Accessibility Testing</dc:title>
  <dc:creator>Erissa Duvall</dc:creator>
  <cp:lastModifiedBy>Erissa Duvall</cp:lastModifiedBy>
  <cp:revision>71</cp:revision>
  <dcterms:created xsi:type="dcterms:W3CDTF">2023-11-07T06:42:14Z</dcterms:created>
  <dcterms:modified xsi:type="dcterms:W3CDTF">2025-09-20T13:40:43Z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